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Poppins Bold" charset="1" panose="00000800000000000000"/>
      <p:regular r:id="rId21"/>
    </p:embeddedFont>
    <p:embeddedFont>
      <p:font typeface="Aileron" charset="1" panose="00000500000000000000"/>
      <p:regular r:id="rId22"/>
    </p:embeddedFont>
    <p:embeddedFont>
      <p:font typeface="Arial Unicode" charset="1" panose="020B0604020202020204"/>
      <p:regular r:id="rId23"/>
    </p:embeddedFont>
    <p:embeddedFont>
      <p:font typeface="Aileron Bold" charset="1" panose="00000800000000000000"/>
      <p:regular r:id="rId24"/>
    </p:embeddedFont>
    <p:embeddedFont>
      <p:font typeface="Aileron Light" charset="1" panose="000004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2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3.jpeg" Type="http://schemas.openxmlformats.org/officeDocument/2006/relationships/image"/><Relationship Id="rId5" Target="../media/VAHK8uyp3KQ.mp4" Type="http://schemas.openxmlformats.org/officeDocument/2006/relationships/video"/><Relationship Id="rId6" Target="../media/VAHK8uyp3KQ.mp4" Type="http://schemas.microsoft.com/office/2007/relationships/media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7.jpeg" Type="http://schemas.openxmlformats.org/officeDocument/2006/relationships/image"/><Relationship Id="rId4" Target="../media/VAHHfOKbIs0.mp4" Type="http://schemas.openxmlformats.org/officeDocument/2006/relationships/video"/><Relationship Id="rId5" Target="../media/VAHHfOKbIs0.mp4" Type="http://schemas.microsoft.com/office/2007/relationships/media"/><Relationship Id="rId6" Target="../media/image8.jpeg" Type="http://schemas.openxmlformats.org/officeDocument/2006/relationships/image"/><Relationship Id="rId7" Target="../media/VAHHfL4GTdk.mp4" Type="http://schemas.openxmlformats.org/officeDocument/2006/relationships/video"/><Relationship Id="rId8" Target="../media/VAHHfL4GTdk.mp4" Type="http://schemas.microsoft.com/office/2007/relationships/media"/><Relationship Id="rId9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0.jpeg" Type="http://schemas.openxmlformats.org/officeDocument/2006/relationships/image"/><Relationship Id="rId4" Target="../media/VAHLCZZuEdQ.mp4" Type="http://schemas.openxmlformats.org/officeDocument/2006/relationships/video"/><Relationship Id="rId5" Target="../media/VAHLCZZuEdQ.mp4" Type="http://schemas.microsoft.com/office/2007/relationships/media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1.jpeg" Type="http://schemas.openxmlformats.org/officeDocument/2006/relationships/image"/><Relationship Id="rId4" Target="../media/image12.jpeg" Type="http://schemas.openxmlformats.org/officeDocument/2006/relationships/image"/><Relationship Id="rId5" Target="../media/image13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jpeg" Type="http://schemas.openxmlformats.org/officeDocument/2006/relationships/image"/><Relationship Id="rId4" Target="../media/image15.jpeg" Type="http://schemas.openxmlformats.org/officeDocument/2006/relationships/image"/><Relationship Id="rId5" Target="../media/image1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028700" y="7489824"/>
            <a:ext cx="16230600" cy="1768476"/>
            <a:chOff x="0" y="0"/>
            <a:chExt cx="4274726" cy="465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74726" cy="465771"/>
            </a:xfrm>
            <a:custGeom>
              <a:avLst/>
              <a:gdLst/>
              <a:ahLst/>
              <a:cxnLst/>
              <a:rect r="r" b="b" t="t" l="l"/>
              <a:pathLst>
                <a:path h="465771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441445"/>
                  </a:lnTo>
                  <a:cubicBezTo>
                    <a:pt x="4274726" y="447897"/>
                    <a:pt x="4272163" y="454084"/>
                    <a:pt x="4267601" y="458646"/>
                  </a:cubicBezTo>
                  <a:cubicBezTo>
                    <a:pt x="4263039" y="463208"/>
                    <a:pt x="4256851" y="465771"/>
                    <a:pt x="4250399" y="465771"/>
                  </a:cubicBezTo>
                  <a:lnTo>
                    <a:pt x="24327" y="465771"/>
                  </a:lnTo>
                  <a:cubicBezTo>
                    <a:pt x="10891" y="465771"/>
                    <a:pt x="0" y="454880"/>
                    <a:pt x="0" y="4414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74726" cy="51339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668158">
            <a:off x="11806527" y="5952183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781731" y="1046142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2133225"/>
            <a:ext cx="16038456" cy="4803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719"/>
              </a:lnSpc>
            </a:pPr>
            <a:r>
              <a:rPr lang="en-US" sz="1789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Naudas </a:t>
            </a:r>
          </a:p>
          <a:p>
            <a:pPr algn="l">
              <a:lnSpc>
                <a:spcPts val="17818"/>
              </a:lnSpc>
            </a:pPr>
            <a:r>
              <a:rPr lang="en-US" sz="17998" b="true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ceļš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354070" y="7730172"/>
            <a:ext cx="8206979" cy="1249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 spc="-64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Ksenija Djačenko</a:t>
            </a:r>
          </a:p>
          <a:p>
            <a:pPr algn="l">
              <a:lnSpc>
                <a:spcPts val="2519"/>
              </a:lnSpc>
            </a:pPr>
            <a:r>
              <a:rPr lang="en-US" sz="1799" spc="-64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Andrejs Kučiks</a:t>
            </a:r>
          </a:p>
          <a:p>
            <a:pPr algn="l">
              <a:lnSpc>
                <a:spcPts val="2519"/>
              </a:lnSpc>
            </a:pPr>
            <a:r>
              <a:rPr lang="en-US" sz="1799" spc="-64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Maksims Lavrentiks</a:t>
            </a:r>
          </a:p>
          <a:p>
            <a:pPr algn="l">
              <a:lnSpc>
                <a:spcPts val="2519"/>
              </a:lnSpc>
            </a:pPr>
            <a:r>
              <a:rPr lang="en-US" sz="1799" spc="-64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Kseņija Žiļcova-Ziņina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67442" y="6197168"/>
            <a:ext cx="5153116" cy="3544638"/>
            <a:chOff x="0" y="0"/>
            <a:chExt cx="1357199" cy="9335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57199" cy="933567"/>
            </a:xfrm>
            <a:custGeom>
              <a:avLst/>
              <a:gdLst/>
              <a:ahLst/>
              <a:cxnLst/>
              <a:rect r="r" b="b" t="t" l="l"/>
              <a:pathLst>
                <a:path h="933567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856946"/>
                  </a:lnTo>
                  <a:cubicBezTo>
                    <a:pt x="1357199" y="877267"/>
                    <a:pt x="1349127" y="896756"/>
                    <a:pt x="1334757" y="911125"/>
                  </a:cubicBezTo>
                  <a:cubicBezTo>
                    <a:pt x="1320388" y="925495"/>
                    <a:pt x="1300899" y="933567"/>
                    <a:pt x="1280578" y="933567"/>
                  </a:cubicBezTo>
                  <a:lnTo>
                    <a:pt x="76621" y="933567"/>
                  </a:lnTo>
                  <a:cubicBezTo>
                    <a:pt x="56300" y="933567"/>
                    <a:pt x="36811" y="925495"/>
                    <a:pt x="22442" y="911125"/>
                  </a:cubicBezTo>
                  <a:cubicBezTo>
                    <a:pt x="8073" y="896756"/>
                    <a:pt x="0" y="877267"/>
                    <a:pt x="0" y="856946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357199" cy="98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61585" y="6197168"/>
            <a:ext cx="6548027" cy="3544638"/>
            <a:chOff x="0" y="0"/>
            <a:chExt cx="1014461" cy="5491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55" r="0" b="-1955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1720558" y="1806787"/>
            <a:ext cx="7314959" cy="3544638"/>
            <a:chOff x="0" y="0"/>
            <a:chExt cx="1133279" cy="5491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3279" cy="549157"/>
            </a:xfrm>
            <a:custGeom>
              <a:avLst/>
              <a:gdLst/>
              <a:ahLst/>
              <a:cxnLst/>
              <a:rect r="r" b="b" t="t" l="l"/>
              <a:pathLst>
                <a:path h="549157" w="1133279">
                  <a:moveTo>
                    <a:pt x="37043" y="0"/>
                  </a:moveTo>
                  <a:lnTo>
                    <a:pt x="1096236" y="0"/>
                  </a:lnTo>
                  <a:cubicBezTo>
                    <a:pt x="1106060" y="0"/>
                    <a:pt x="1115482" y="3903"/>
                    <a:pt x="1122429" y="10850"/>
                  </a:cubicBezTo>
                  <a:cubicBezTo>
                    <a:pt x="1129376" y="17796"/>
                    <a:pt x="1133279" y="27219"/>
                    <a:pt x="1133279" y="37043"/>
                  </a:cubicBezTo>
                  <a:lnTo>
                    <a:pt x="1133279" y="512114"/>
                  </a:lnTo>
                  <a:cubicBezTo>
                    <a:pt x="1133279" y="521939"/>
                    <a:pt x="1129376" y="531361"/>
                    <a:pt x="1122429" y="538308"/>
                  </a:cubicBezTo>
                  <a:cubicBezTo>
                    <a:pt x="1115482" y="545255"/>
                    <a:pt x="1106060" y="549157"/>
                    <a:pt x="1096236" y="549157"/>
                  </a:cubicBezTo>
                  <a:lnTo>
                    <a:pt x="37043" y="549157"/>
                  </a:lnTo>
                  <a:cubicBezTo>
                    <a:pt x="27219" y="549157"/>
                    <a:pt x="17796" y="545255"/>
                    <a:pt x="10850" y="538308"/>
                  </a:cubicBezTo>
                  <a:cubicBezTo>
                    <a:pt x="3903" y="531361"/>
                    <a:pt x="0" y="521939"/>
                    <a:pt x="0" y="512114"/>
                  </a:cubicBezTo>
                  <a:lnTo>
                    <a:pt x="0" y="37043"/>
                  </a:lnTo>
                  <a:cubicBezTo>
                    <a:pt x="0" y="27219"/>
                    <a:pt x="3903" y="17796"/>
                    <a:pt x="10850" y="10850"/>
                  </a:cubicBezTo>
                  <a:cubicBezTo>
                    <a:pt x="17796" y="3903"/>
                    <a:pt x="27219" y="0"/>
                    <a:pt x="3704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7407" r="0" b="-7407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2190361"/>
            <a:ext cx="9944958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INVESTĪCIJAS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54136" y="6980600"/>
            <a:ext cx="3221377" cy="8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Mā</a:t>
            </a: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cību mērķis</a:t>
            </a:r>
          </a:p>
          <a:p>
            <a:pPr algn="l">
              <a:lnSpc>
                <a:spcPts val="343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54136" y="7606206"/>
            <a:ext cx="4379729" cy="106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ie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pazistināt ar dažādiem ivestīcijas veidiem, kas ilgtermiņā ietekmē cilvēka finansiālo nākotni.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3794963"/>
            <a:ext cx="10305164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Spēlētājs apskatās ģimenes tēva Jāņa Kalniņa un viņa sievas Baibas dzīvi. Epizodes laikā viņi grib uzkrāt mājai un analizē rīkus - </a:t>
            </a:r>
            <a:r>
              <a:rPr lang="en-US" sz="2399" spc="-86" b="true">
                <a:solidFill>
                  <a:srgbClr val="C0C0C6"/>
                </a:solidFill>
                <a:latin typeface="Aileron Bold"/>
                <a:ea typeface="Aileron Bold"/>
                <a:cs typeface="Aileron Bold"/>
                <a:sym typeface="Aileron Bold"/>
              </a:rPr>
              <a:t>3. pensiju fonds, krājošais konts vai obligācijas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. </a:t>
            </a:r>
          </a:p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Atkarībā no izvēlēm ģimene vai nu iegādājas savu māju, vai paliek īrētājā.</a:t>
            </a:r>
          </a:p>
          <a:p>
            <a:pPr algn="l">
              <a:lnSpc>
                <a:spcPts val="3359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2101558" y="6197168"/>
            <a:ext cx="6548027" cy="3544638"/>
            <a:chOff x="0" y="0"/>
            <a:chExt cx="1014461" cy="54915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955" r="0" b="-1955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67442" y="6197168"/>
            <a:ext cx="5153116" cy="3544638"/>
            <a:chOff x="0" y="0"/>
            <a:chExt cx="1357199" cy="9335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57199" cy="933567"/>
            </a:xfrm>
            <a:custGeom>
              <a:avLst/>
              <a:gdLst/>
              <a:ahLst/>
              <a:cxnLst/>
              <a:rect r="r" b="b" t="t" l="l"/>
              <a:pathLst>
                <a:path h="933567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856946"/>
                  </a:lnTo>
                  <a:cubicBezTo>
                    <a:pt x="1357199" y="877267"/>
                    <a:pt x="1349127" y="896756"/>
                    <a:pt x="1334757" y="911125"/>
                  </a:cubicBezTo>
                  <a:cubicBezTo>
                    <a:pt x="1320388" y="925495"/>
                    <a:pt x="1300899" y="933567"/>
                    <a:pt x="1280578" y="933567"/>
                  </a:cubicBezTo>
                  <a:lnTo>
                    <a:pt x="76621" y="933567"/>
                  </a:lnTo>
                  <a:cubicBezTo>
                    <a:pt x="56300" y="933567"/>
                    <a:pt x="36811" y="925495"/>
                    <a:pt x="22442" y="911125"/>
                  </a:cubicBezTo>
                  <a:cubicBezTo>
                    <a:pt x="8073" y="896756"/>
                    <a:pt x="0" y="877267"/>
                    <a:pt x="0" y="856946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357199" cy="98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61585" y="6197168"/>
            <a:ext cx="6548027" cy="3544638"/>
            <a:chOff x="0" y="0"/>
            <a:chExt cx="1014461" cy="5491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55" r="0" b="-1955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4108916" y="1883426"/>
            <a:ext cx="7314959" cy="3544638"/>
            <a:chOff x="0" y="0"/>
            <a:chExt cx="1133279" cy="5491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3279" cy="549157"/>
            </a:xfrm>
            <a:custGeom>
              <a:avLst/>
              <a:gdLst/>
              <a:ahLst/>
              <a:cxnLst/>
              <a:rect r="r" b="b" t="t" l="l"/>
              <a:pathLst>
                <a:path h="549157" w="1133279">
                  <a:moveTo>
                    <a:pt x="37043" y="0"/>
                  </a:moveTo>
                  <a:lnTo>
                    <a:pt x="1096236" y="0"/>
                  </a:lnTo>
                  <a:cubicBezTo>
                    <a:pt x="1106060" y="0"/>
                    <a:pt x="1115482" y="3903"/>
                    <a:pt x="1122429" y="10850"/>
                  </a:cubicBezTo>
                  <a:cubicBezTo>
                    <a:pt x="1129376" y="17796"/>
                    <a:pt x="1133279" y="27219"/>
                    <a:pt x="1133279" y="37043"/>
                  </a:cubicBezTo>
                  <a:lnTo>
                    <a:pt x="1133279" y="512114"/>
                  </a:lnTo>
                  <a:cubicBezTo>
                    <a:pt x="1133279" y="521939"/>
                    <a:pt x="1129376" y="531361"/>
                    <a:pt x="1122429" y="538308"/>
                  </a:cubicBezTo>
                  <a:cubicBezTo>
                    <a:pt x="1115482" y="545255"/>
                    <a:pt x="1106060" y="549157"/>
                    <a:pt x="1096236" y="549157"/>
                  </a:cubicBezTo>
                  <a:lnTo>
                    <a:pt x="37043" y="549157"/>
                  </a:lnTo>
                  <a:cubicBezTo>
                    <a:pt x="27219" y="549157"/>
                    <a:pt x="17796" y="545255"/>
                    <a:pt x="10850" y="538308"/>
                  </a:cubicBezTo>
                  <a:cubicBezTo>
                    <a:pt x="3903" y="531361"/>
                    <a:pt x="0" y="521939"/>
                    <a:pt x="0" y="512114"/>
                  </a:cubicBezTo>
                  <a:lnTo>
                    <a:pt x="0" y="37043"/>
                  </a:lnTo>
                  <a:cubicBezTo>
                    <a:pt x="0" y="27219"/>
                    <a:pt x="3903" y="17796"/>
                    <a:pt x="10850" y="10850"/>
                  </a:cubicBezTo>
                  <a:cubicBezTo>
                    <a:pt x="17796" y="3903"/>
                    <a:pt x="27219" y="0"/>
                    <a:pt x="3704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8040" r="0" b="-8040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2190361"/>
            <a:ext cx="13186302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APDROŠINĀŠANA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954136" y="6980600"/>
            <a:ext cx="3221377" cy="8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Mā</a:t>
            </a: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cību mērķis</a:t>
            </a:r>
          </a:p>
          <a:p>
            <a:pPr algn="l">
              <a:lnSpc>
                <a:spcPts val="343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6954136" y="7691504"/>
            <a:ext cx="4379729" cy="106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ie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pazistināt un saprast OCTA un KASKO atšķirības.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3949314"/>
            <a:ext cx="13186302" cy="2082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Galvenais varonis ir Andris Vītols, kurš kopā ar sievu Ingu nopirk mašīnu.</a:t>
            </a:r>
          </a:p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Andris izvēlas apdrošināšanu auto, bet nesaprot atšķirību starp OCTA un KASKO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Pēc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lēm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u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ma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n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otie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k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avā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r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ja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,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u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n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spēlē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t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āj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s 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redz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t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eš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ā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s sek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as</a:t>
            </a: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2101558" y="6197168"/>
            <a:ext cx="6548027" cy="3544638"/>
            <a:chOff x="0" y="0"/>
            <a:chExt cx="1014461" cy="54915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388" r="0" b="-1388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63635">
            <a:off x="14226218" y="-915163"/>
            <a:ext cx="4772524" cy="4798715"/>
          </a:xfrm>
          <a:custGeom>
            <a:avLst/>
            <a:gdLst/>
            <a:ahLst/>
            <a:cxnLst/>
            <a:rect r="r" b="b" t="t" l="l"/>
            <a:pathLst>
              <a:path h="4798715" w="4772524">
                <a:moveTo>
                  <a:pt x="0" y="0"/>
                </a:moveTo>
                <a:lnTo>
                  <a:pt x="4772524" y="0"/>
                </a:lnTo>
                <a:lnTo>
                  <a:pt x="4772524" y="4798714"/>
                </a:lnTo>
                <a:lnTo>
                  <a:pt x="0" y="479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13776" t="-36220" r="-12667" b="-4173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89811" y="1484194"/>
            <a:ext cx="13708378" cy="7665268"/>
          </a:xfrm>
          <a:custGeom>
            <a:avLst/>
            <a:gdLst/>
            <a:ahLst/>
            <a:cxnLst/>
            <a:rect r="r" b="b" t="t" l="l"/>
            <a:pathLst>
              <a:path h="7665268" w="13708378">
                <a:moveTo>
                  <a:pt x="0" y="0"/>
                </a:moveTo>
                <a:lnTo>
                  <a:pt x="13708378" y="0"/>
                </a:lnTo>
                <a:lnTo>
                  <a:pt x="13708378" y="7665268"/>
                </a:lnTo>
                <a:lnTo>
                  <a:pt x="0" y="7665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1131815">
            <a:off x="-469978" y="4650875"/>
            <a:ext cx="6036256" cy="6069381"/>
          </a:xfrm>
          <a:custGeom>
            <a:avLst/>
            <a:gdLst/>
            <a:ahLst/>
            <a:cxnLst/>
            <a:rect r="r" b="b" t="t" l="l"/>
            <a:pathLst>
              <a:path h="6069381" w="6036256">
                <a:moveTo>
                  <a:pt x="0" y="0"/>
                </a:moveTo>
                <a:lnTo>
                  <a:pt x="6036255" y="0"/>
                </a:lnTo>
                <a:lnTo>
                  <a:pt x="6036255" y="6069381"/>
                </a:lnTo>
                <a:lnTo>
                  <a:pt x="0" y="60693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76" t="-36220" r="-12667" b="-41732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05258" y="1318771"/>
            <a:ext cx="8036187" cy="3022566"/>
            <a:chOff x="0" y="0"/>
            <a:chExt cx="2116527" cy="7960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16527" cy="796067"/>
            </a:xfrm>
            <a:custGeom>
              <a:avLst/>
              <a:gdLst/>
              <a:ahLst/>
              <a:cxnLst/>
              <a:rect r="r" b="b" t="t" l="l"/>
              <a:pathLst>
                <a:path h="796067" w="2116527">
                  <a:moveTo>
                    <a:pt x="49132" y="0"/>
                  </a:moveTo>
                  <a:lnTo>
                    <a:pt x="2067394" y="0"/>
                  </a:lnTo>
                  <a:cubicBezTo>
                    <a:pt x="2094529" y="0"/>
                    <a:pt x="2116527" y="21997"/>
                    <a:pt x="2116527" y="49132"/>
                  </a:cubicBezTo>
                  <a:lnTo>
                    <a:pt x="2116527" y="746934"/>
                  </a:lnTo>
                  <a:cubicBezTo>
                    <a:pt x="2116527" y="774069"/>
                    <a:pt x="2094529" y="796067"/>
                    <a:pt x="2067394" y="796067"/>
                  </a:cubicBezTo>
                  <a:lnTo>
                    <a:pt x="49132" y="796067"/>
                  </a:lnTo>
                  <a:cubicBezTo>
                    <a:pt x="21997" y="796067"/>
                    <a:pt x="0" y="774069"/>
                    <a:pt x="0" y="746934"/>
                  </a:cubicBezTo>
                  <a:lnTo>
                    <a:pt x="0" y="49132"/>
                  </a:lnTo>
                  <a:cubicBezTo>
                    <a:pt x="0" y="21997"/>
                    <a:pt x="21997" y="0"/>
                    <a:pt x="491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116527" cy="843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4780880"/>
            <a:ext cx="5153116" cy="2060444"/>
            <a:chOff x="0" y="0"/>
            <a:chExt cx="1357199" cy="5426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57199" cy="542668"/>
            </a:xfrm>
            <a:custGeom>
              <a:avLst/>
              <a:gdLst/>
              <a:ahLst/>
              <a:cxnLst/>
              <a:rect r="r" b="b" t="t" l="l"/>
              <a:pathLst>
                <a:path h="542668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6047"/>
                  </a:lnTo>
                  <a:cubicBezTo>
                    <a:pt x="1357199" y="486368"/>
                    <a:pt x="1349127" y="505857"/>
                    <a:pt x="1334757" y="520227"/>
                  </a:cubicBezTo>
                  <a:cubicBezTo>
                    <a:pt x="1320388" y="534596"/>
                    <a:pt x="1300899" y="542668"/>
                    <a:pt x="1280578" y="542668"/>
                  </a:cubicBezTo>
                  <a:lnTo>
                    <a:pt x="76621" y="542668"/>
                  </a:lnTo>
                  <a:cubicBezTo>
                    <a:pt x="56300" y="542668"/>
                    <a:pt x="36811" y="534596"/>
                    <a:pt x="22442" y="520227"/>
                  </a:cubicBezTo>
                  <a:cubicBezTo>
                    <a:pt x="8073" y="505857"/>
                    <a:pt x="0" y="486368"/>
                    <a:pt x="0" y="466047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357199" cy="5902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028700" y="7213280"/>
            <a:ext cx="5153116" cy="2045020"/>
            <a:chOff x="0" y="0"/>
            <a:chExt cx="1357199" cy="53860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57199" cy="538606"/>
            </a:xfrm>
            <a:custGeom>
              <a:avLst/>
              <a:gdLst/>
              <a:ahLst/>
              <a:cxnLst/>
              <a:rect r="r" b="b" t="t" l="l"/>
              <a:pathLst>
                <a:path h="538606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1985"/>
                  </a:lnTo>
                  <a:cubicBezTo>
                    <a:pt x="1357199" y="482306"/>
                    <a:pt x="1349127" y="501795"/>
                    <a:pt x="1334757" y="516164"/>
                  </a:cubicBezTo>
                  <a:cubicBezTo>
                    <a:pt x="1320388" y="530533"/>
                    <a:pt x="1300899" y="538606"/>
                    <a:pt x="1280578" y="538606"/>
                  </a:cubicBezTo>
                  <a:lnTo>
                    <a:pt x="76621" y="538606"/>
                  </a:lnTo>
                  <a:cubicBezTo>
                    <a:pt x="56300" y="538606"/>
                    <a:pt x="36811" y="530533"/>
                    <a:pt x="22442" y="516164"/>
                  </a:cubicBezTo>
                  <a:cubicBezTo>
                    <a:pt x="8073" y="501795"/>
                    <a:pt x="0" y="482306"/>
                    <a:pt x="0" y="461985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357199" cy="586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567442" y="7244477"/>
            <a:ext cx="5153116" cy="2013823"/>
            <a:chOff x="0" y="0"/>
            <a:chExt cx="1357199" cy="53039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357199" cy="530390"/>
            </a:xfrm>
            <a:custGeom>
              <a:avLst/>
              <a:gdLst/>
              <a:ahLst/>
              <a:cxnLst/>
              <a:rect r="r" b="b" t="t" l="l"/>
              <a:pathLst>
                <a:path h="530390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53768"/>
                  </a:lnTo>
                  <a:cubicBezTo>
                    <a:pt x="1357199" y="474090"/>
                    <a:pt x="1349127" y="493579"/>
                    <a:pt x="1334757" y="507948"/>
                  </a:cubicBezTo>
                  <a:cubicBezTo>
                    <a:pt x="1320388" y="522317"/>
                    <a:pt x="1300899" y="530390"/>
                    <a:pt x="1280578" y="530390"/>
                  </a:cubicBezTo>
                  <a:lnTo>
                    <a:pt x="76621" y="530390"/>
                  </a:lnTo>
                  <a:cubicBezTo>
                    <a:pt x="56300" y="530390"/>
                    <a:pt x="36811" y="522317"/>
                    <a:pt x="22442" y="507948"/>
                  </a:cubicBezTo>
                  <a:cubicBezTo>
                    <a:pt x="8073" y="493579"/>
                    <a:pt x="0" y="474090"/>
                    <a:pt x="0" y="453768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357199" cy="578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3071061" y="1661850"/>
            <a:ext cx="4503906" cy="7514816"/>
            <a:chOff x="0" y="0"/>
            <a:chExt cx="697773" cy="1164242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97773" cy="1164242"/>
            </a:xfrm>
            <a:custGeom>
              <a:avLst/>
              <a:gdLst/>
              <a:ahLst/>
              <a:cxnLst/>
              <a:rect r="r" b="b" t="t" l="l"/>
              <a:pathLst>
                <a:path h="1164242" w="697773">
                  <a:moveTo>
                    <a:pt x="60163" y="0"/>
                  </a:moveTo>
                  <a:lnTo>
                    <a:pt x="637610" y="0"/>
                  </a:lnTo>
                  <a:cubicBezTo>
                    <a:pt x="653566" y="0"/>
                    <a:pt x="668869" y="6339"/>
                    <a:pt x="680152" y="17621"/>
                  </a:cubicBezTo>
                  <a:cubicBezTo>
                    <a:pt x="691434" y="28904"/>
                    <a:pt x="697773" y="44207"/>
                    <a:pt x="697773" y="60163"/>
                  </a:cubicBezTo>
                  <a:lnTo>
                    <a:pt x="697773" y="1104079"/>
                  </a:lnTo>
                  <a:cubicBezTo>
                    <a:pt x="697773" y="1137306"/>
                    <a:pt x="670837" y="1164242"/>
                    <a:pt x="637610" y="1164242"/>
                  </a:cubicBezTo>
                  <a:lnTo>
                    <a:pt x="60163" y="1164242"/>
                  </a:lnTo>
                  <a:cubicBezTo>
                    <a:pt x="44207" y="1164242"/>
                    <a:pt x="28904" y="1157903"/>
                    <a:pt x="17621" y="1146620"/>
                  </a:cubicBezTo>
                  <a:cubicBezTo>
                    <a:pt x="6339" y="1135338"/>
                    <a:pt x="0" y="1120035"/>
                    <a:pt x="0" y="1104079"/>
                  </a:cubicBezTo>
                  <a:lnTo>
                    <a:pt x="0" y="60163"/>
                  </a:lnTo>
                  <a:cubicBezTo>
                    <a:pt x="0" y="44207"/>
                    <a:pt x="6339" y="28904"/>
                    <a:pt x="17621" y="17621"/>
                  </a:cubicBezTo>
                  <a:cubicBezTo>
                    <a:pt x="28904" y="6339"/>
                    <a:pt x="44207" y="0"/>
                    <a:pt x="60163" y="0"/>
                  </a:cubicBezTo>
                  <a:close/>
                </a:path>
              </a:pathLst>
            </a:custGeom>
            <a:blipFill>
              <a:blip r:embed="rId4"/>
              <a:stretch>
                <a:fillRect l="-98312" t="0" r="-98312" b="0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22" id="22"/>
          <p:cNvSpPr txBox="true"/>
          <p:nvPr/>
        </p:nvSpPr>
        <p:spPr>
          <a:xfrm rot="0">
            <a:off x="1597494" y="5454106"/>
            <a:ext cx="4379729" cy="106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Jaunas epizodes, kas aptver jaunas finanšu tēmas.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TextBox 23" id="23"/>
          <p:cNvSpPr txBox="true"/>
          <p:nvPr/>
        </p:nvSpPr>
        <p:spPr>
          <a:xfrm rot="0">
            <a:off x="7136236" y="7917702"/>
            <a:ext cx="4379729" cy="71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Proj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ektu var attīstīt par mobilu versiju vai tīmekļa platformu.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97494" y="7945759"/>
            <a:ext cx="4379729" cy="10664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Pievienot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 lēmumu balstītu scenāriju.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995806" y="2354757"/>
            <a:ext cx="12042361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PERSPEKTĪVAS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6567442" y="4796305"/>
            <a:ext cx="5153116" cy="2045020"/>
            <a:chOff x="0" y="0"/>
            <a:chExt cx="1357199" cy="53860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357199" cy="538606"/>
            </a:xfrm>
            <a:custGeom>
              <a:avLst/>
              <a:gdLst/>
              <a:ahLst/>
              <a:cxnLst/>
              <a:rect r="r" b="b" t="t" l="l"/>
              <a:pathLst>
                <a:path h="538606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1985"/>
                  </a:lnTo>
                  <a:cubicBezTo>
                    <a:pt x="1357199" y="482306"/>
                    <a:pt x="1349127" y="501795"/>
                    <a:pt x="1334757" y="516164"/>
                  </a:cubicBezTo>
                  <a:cubicBezTo>
                    <a:pt x="1320388" y="530533"/>
                    <a:pt x="1300899" y="538606"/>
                    <a:pt x="1280578" y="538606"/>
                  </a:cubicBezTo>
                  <a:lnTo>
                    <a:pt x="76621" y="538606"/>
                  </a:lnTo>
                  <a:cubicBezTo>
                    <a:pt x="56300" y="538606"/>
                    <a:pt x="36811" y="530533"/>
                    <a:pt x="22442" y="516164"/>
                  </a:cubicBezTo>
                  <a:cubicBezTo>
                    <a:pt x="8073" y="501795"/>
                    <a:pt x="0" y="482306"/>
                    <a:pt x="0" y="461985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47625"/>
              <a:ext cx="1357199" cy="586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7136236" y="5461818"/>
            <a:ext cx="4379729" cy="713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Citu zīmolu maksas reklāmas integrācija 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kā PR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657" t="0" r="657" b="0"/>
          <a:stretch>
            <a:fillRect/>
          </a:stretch>
        </p:blipFill>
        <p:spPr>
          <a:xfrm flipH="false" flipV="false" rot="0">
            <a:off x="1925053" y="1028700"/>
            <a:ext cx="14437895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-127" t="0" r="-12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1668158">
            <a:off x="11806527" y="5952183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71861" y="849762"/>
            <a:ext cx="16948841" cy="37819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937"/>
              </a:lnSpc>
            </a:pPr>
            <a:r>
              <a:rPr lang="en-US" sz="22098" spc="-530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Paldies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1861" y="4488819"/>
            <a:ext cx="11905343" cy="1228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7153" spc="-228">
                <a:solidFill>
                  <a:srgbClr val="FFFFFF"/>
                </a:solidFill>
                <a:latin typeface="Aileron Light"/>
                <a:ea typeface="Aileron Light"/>
                <a:cs typeface="Aileron Light"/>
                <a:sym typeface="Aileron Light"/>
              </a:rPr>
              <a:t>par uzmanību!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915848" y="1383346"/>
            <a:ext cx="8036187" cy="3022566"/>
            <a:chOff x="0" y="0"/>
            <a:chExt cx="2116527" cy="7960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16527" cy="796067"/>
            </a:xfrm>
            <a:custGeom>
              <a:avLst/>
              <a:gdLst/>
              <a:ahLst/>
              <a:cxnLst/>
              <a:rect r="r" b="b" t="t" l="l"/>
              <a:pathLst>
                <a:path h="796067" w="2116527">
                  <a:moveTo>
                    <a:pt x="49132" y="0"/>
                  </a:moveTo>
                  <a:lnTo>
                    <a:pt x="2067394" y="0"/>
                  </a:lnTo>
                  <a:cubicBezTo>
                    <a:pt x="2094529" y="0"/>
                    <a:pt x="2116527" y="21997"/>
                    <a:pt x="2116527" y="49132"/>
                  </a:cubicBezTo>
                  <a:lnTo>
                    <a:pt x="2116527" y="746934"/>
                  </a:lnTo>
                  <a:cubicBezTo>
                    <a:pt x="2116527" y="774069"/>
                    <a:pt x="2094529" y="796067"/>
                    <a:pt x="2067394" y="796067"/>
                  </a:cubicBezTo>
                  <a:lnTo>
                    <a:pt x="49132" y="796067"/>
                  </a:lnTo>
                  <a:cubicBezTo>
                    <a:pt x="21997" y="796067"/>
                    <a:pt x="0" y="774069"/>
                    <a:pt x="0" y="746934"/>
                  </a:cubicBezTo>
                  <a:lnTo>
                    <a:pt x="0" y="49132"/>
                  </a:lnTo>
                  <a:cubicBezTo>
                    <a:pt x="0" y="21997"/>
                    <a:pt x="21997" y="0"/>
                    <a:pt x="491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2116527" cy="843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1312149" y="1658960"/>
            <a:ext cx="5550849" cy="7599340"/>
            <a:chOff x="0" y="0"/>
            <a:chExt cx="859972" cy="11773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59972" cy="1177337"/>
            </a:xfrm>
            <a:custGeom>
              <a:avLst/>
              <a:gdLst/>
              <a:ahLst/>
              <a:cxnLst/>
              <a:rect r="r" b="b" t="t" l="l"/>
              <a:pathLst>
                <a:path h="1177337" w="859972">
                  <a:moveTo>
                    <a:pt x="48815" y="0"/>
                  </a:moveTo>
                  <a:lnTo>
                    <a:pt x="811156" y="0"/>
                  </a:lnTo>
                  <a:cubicBezTo>
                    <a:pt x="824103" y="0"/>
                    <a:pt x="836519" y="5143"/>
                    <a:pt x="845674" y="14298"/>
                  </a:cubicBezTo>
                  <a:cubicBezTo>
                    <a:pt x="854829" y="23452"/>
                    <a:pt x="859972" y="35869"/>
                    <a:pt x="859972" y="48815"/>
                  </a:cubicBezTo>
                  <a:lnTo>
                    <a:pt x="859972" y="1128521"/>
                  </a:lnTo>
                  <a:cubicBezTo>
                    <a:pt x="859972" y="1141468"/>
                    <a:pt x="854829" y="1153884"/>
                    <a:pt x="845674" y="1163039"/>
                  </a:cubicBezTo>
                  <a:cubicBezTo>
                    <a:pt x="836519" y="1172194"/>
                    <a:pt x="824103" y="1177337"/>
                    <a:pt x="811156" y="1177337"/>
                  </a:cubicBezTo>
                  <a:lnTo>
                    <a:pt x="48815" y="1177337"/>
                  </a:lnTo>
                  <a:cubicBezTo>
                    <a:pt x="35869" y="1177337"/>
                    <a:pt x="23452" y="1172194"/>
                    <a:pt x="14298" y="1163039"/>
                  </a:cubicBezTo>
                  <a:cubicBezTo>
                    <a:pt x="5143" y="1153884"/>
                    <a:pt x="0" y="1141468"/>
                    <a:pt x="0" y="1128521"/>
                  </a:cubicBezTo>
                  <a:lnTo>
                    <a:pt x="0" y="48815"/>
                  </a:lnTo>
                  <a:cubicBezTo>
                    <a:pt x="0" y="35869"/>
                    <a:pt x="5143" y="23452"/>
                    <a:pt x="14298" y="14298"/>
                  </a:cubicBezTo>
                  <a:cubicBezTo>
                    <a:pt x="23452" y="5143"/>
                    <a:pt x="35869" y="0"/>
                    <a:pt x="48815" y="0"/>
                  </a:cubicBezTo>
                  <a:close/>
                </a:path>
              </a:pathLst>
            </a:custGeom>
            <a:blipFill>
              <a:blip r:embed="rId3"/>
              <a:stretch>
                <a:fillRect l="-80644" t="0" r="-76342" b="0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12" id="12"/>
          <p:cNvSpPr txBox="true"/>
          <p:nvPr/>
        </p:nvSpPr>
        <p:spPr>
          <a:xfrm rot="0">
            <a:off x="1028700" y="1973285"/>
            <a:ext cx="9040794" cy="2916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6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SPĒLES</a:t>
            </a:r>
          </a:p>
          <a:p>
            <a:pPr algn="l">
              <a:lnSpc>
                <a:spcPts val="1116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KONCEPTS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28700" y="4944574"/>
            <a:ext cx="8206979" cy="1243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Narratīvā veidā veidots interaktīvs ceļvedis finanšu pratības apguvei Latvijā, kurā dalībnieki iesaistās reālās situācijās, ar kurām saskaras iedzīvotāji, novērtējot riskus.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8852534"/>
            <a:ext cx="8206979" cy="4057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Vairākas epizodes ar dažādām finanšu tēmām. 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-954943" y="4437998"/>
            <a:ext cx="7340285" cy="3022566"/>
            <a:chOff x="0" y="0"/>
            <a:chExt cx="1933244" cy="7960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33244" cy="796067"/>
            </a:xfrm>
            <a:custGeom>
              <a:avLst/>
              <a:gdLst/>
              <a:ahLst/>
              <a:cxnLst/>
              <a:rect r="r" b="b" t="t" l="l"/>
              <a:pathLst>
                <a:path h="796067" w="1933244">
                  <a:moveTo>
                    <a:pt x="53791" y="0"/>
                  </a:moveTo>
                  <a:lnTo>
                    <a:pt x="1879453" y="0"/>
                  </a:lnTo>
                  <a:cubicBezTo>
                    <a:pt x="1893719" y="0"/>
                    <a:pt x="1907401" y="5667"/>
                    <a:pt x="1917489" y="15755"/>
                  </a:cubicBezTo>
                  <a:cubicBezTo>
                    <a:pt x="1927577" y="25843"/>
                    <a:pt x="1933244" y="39524"/>
                    <a:pt x="1933244" y="53791"/>
                  </a:cubicBezTo>
                  <a:lnTo>
                    <a:pt x="1933244" y="742276"/>
                  </a:lnTo>
                  <a:cubicBezTo>
                    <a:pt x="1933244" y="756542"/>
                    <a:pt x="1927577" y="770224"/>
                    <a:pt x="1917489" y="780312"/>
                  </a:cubicBezTo>
                  <a:cubicBezTo>
                    <a:pt x="1907401" y="790400"/>
                    <a:pt x="1893719" y="796067"/>
                    <a:pt x="1879453" y="796067"/>
                  </a:cubicBezTo>
                  <a:lnTo>
                    <a:pt x="53791" y="796067"/>
                  </a:lnTo>
                  <a:cubicBezTo>
                    <a:pt x="24083" y="796067"/>
                    <a:pt x="0" y="771984"/>
                    <a:pt x="0" y="742276"/>
                  </a:cubicBezTo>
                  <a:lnTo>
                    <a:pt x="0" y="53791"/>
                  </a:lnTo>
                  <a:cubicBezTo>
                    <a:pt x="0" y="39524"/>
                    <a:pt x="5667" y="25843"/>
                    <a:pt x="15755" y="15755"/>
                  </a:cubicBezTo>
                  <a:cubicBezTo>
                    <a:pt x="25843" y="5667"/>
                    <a:pt x="39524" y="0"/>
                    <a:pt x="5379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1933244" cy="843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AutoShape 11" id="11"/>
          <p:cNvSpPr/>
          <p:nvPr/>
        </p:nvSpPr>
        <p:spPr>
          <a:xfrm flipV="true">
            <a:off x="7828090" y="3957532"/>
            <a:ext cx="0" cy="390967"/>
          </a:xfrm>
          <a:prstGeom prst="line">
            <a:avLst/>
          </a:prstGeom>
          <a:ln cap="flat" w="38100">
            <a:gradFill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 flipV="true">
            <a:off x="7828090" y="5125209"/>
            <a:ext cx="0" cy="390967"/>
          </a:xfrm>
          <a:prstGeom prst="line">
            <a:avLst/>
          </a:prstGeom>
          <a:ln cap="flat" w="38100">
            <a:gradFill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 flipV="true">
            <a:off x="7828090" y="6292886"/>
            <a:ext cx="0" cy="390967"/>
          </a:xfrm>
          <a:prstGeom prst="line">
            <a:avLst/>
          </a:prstGeom>
          <a:ln cap="flat" w="38100">
            <a:gradFill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 flipV="true">
            <a:off x="7828090" y="7460564"/>
            <a:ext cx="0" cy="390967"/>
          </a:xfrm>
          <a:prstGeom prst="line">
            <a:avLst/>
          </a:prstGeom>
          <a:ln cap="flat" w="38100">
            <a:gradFill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5" id="15"/>
          <p:cNvGrpSpPr/>
          <p:nvPr/>
        </p:nvGrpSpPr>
        <p:grpSpPr>
          <a:xfrm rot="0">
            <a:off x="1028700" y="4713612"/>
            <a:ext cx="4911372" cy="4544688"/>
            <a:chOff x="0" y="0"/>
            <a:chExt cx="760900" cy="70409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760900" cy="704091"/>
            </a:xfrm>
            <a:custGeom>
              <a:avLst/>
              <a:gdLst/>
              <a:ahLst/>
              <a:cxnLst/>
              <a:rect r="r" b="b" t="t" l="l"/>
              <a:pathLst>
                <a:path h="704091" w="760900">
                  <a:moveTo>
                    <a:pt x="55171" y="0"/>
                  </a:moveTo>
                  <a:lnTo>
                    <a:pt x="705729" y="0"/>
                  </a:lnTo>
                  <a:cubicBezTo>
                    <a:pt x="736199" y="0"/>
                    <a:pt x="760900" y="24701"/>
                    <a:pt x="760900" y="55171"/>
                  </a:cubicBezTo>
                  <a:lnTo>
                    <a:pt x="760900" y="648920"/>
                  </a:lnTo>
                  <a:cubicBezTo>
                    <a:pt x="760900" y="679390"/>
                    <a:pt x="736199" y="704091"/>
                    <a:pt x="705729" y="704091"/>
                  </a:cubicBezTo>
                  <a:lnTo>
                    <a:pt x="55171" y="704091"/>
                  </a:lnTo>
                  <a:cubicBezTo>
                    <a:pt x="24701" y="704091"/>
                    <a:pt x="0" y="679390"/>
                    <a:pt x="0" y="648920"/>
                  </a:cubicBezTo>
                  <a:lnTo>
                    <a:pt x="0" y="55171"/>
                  </a:lnTo>
                  <a:cubicBezTo>
                    <a:pt x="0" y="24701"/>
                    <a:pt x="24701" y="0"/>
                    <a:pt x="55171" y="0"/>
                  </a:cubicBezTo>
                  <a:close/>
                </a:path>
              </a:pathLst>
            </a:custGeom>
            <a:blipFill>
              <a:blip r:embed="rId4"/>
              <a:stretch>
                <a:fillRect l="-32252" t="0" r="-32252" b="0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17" id="17"/>
          <p:cNvSpPr txBox="true"/>
          <p:nvPr/>
        </p:nvSpPr>
        <p:spPr>
          <a:xfrm rot="0">
            <a:off x="1218051" y="1441237"/>
            <a:ext cx="7216402" cy="25824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42"/>
              </a:lnSpc>
            </a:pPr>
            <a:r>
              <a:rPr lang="en-US" sz="10042" spc="-241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MŪSU</a:t>
            </a:r>
          </a:p>
          <a:p>
            <a:pPr algn="l">
              <a:lnSpc>
                <a:spcPts val="9942"/>
              </a:lnSpc>
            </a:pPr>
            <a:r>
              <a:rPr lang="en-US" sz="10042" spc="-241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KOMANDA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050635" y="3957171"/>
            <a:ext cx="767638" cy="48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b="true" sz="3929" spc="-15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01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455667" y="3842871"/>
            <a:ext cx="2450634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Ksenija Djačenko</a:t>
            </a:r>
          </a:p>
          <a:p>
            <a:pPr algn="r" marL="0" indent="0" lvl="0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 game designer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050635" y="5124849"/>
            <a:ext cx="767638" cy="48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b="true" sz="3929" spc="-15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02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50443" y="5010549"/>
            <a:ext cx="3955858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Maksims Lavrentiks programmer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050635" y="6292526"/>
            <a:ext cx="767638" cy="48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b="true" sz="3929" spc="-15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03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18298" y="6182124"/>
            <a:ext cx="2819492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Andrejs Kučiks</a:t>
            </a:r>
          </a:p>
          <a:p>
            <a:pPr algn="r" marL="0" indent="0" lvl="0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Cut scene artist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050635" y="7460204"/>
            <a:ext cx="767638" cy="480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b="true" sz="3929" spc="-157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04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279473" y="7281517"/>
            <a:ext cx="2558317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Kseņija Žiļcova</a:t>
            </a:r>
          </a:p>
          <a:p>
            <a:pPr algn="r" marL="0" indent="0" lvl="0">
              <a:lnSpc>
                <a:spcPts val="2879"/>
              </a:lnSpc>
            </a:pPr>
            <a:r>
              <a:rPr lang="en-US" sz="23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UX/UI designer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939430" y="1400406"/>
            <a:ext cx="8036187" cy="3022566"/>
            <a:chOff x="0" y="0"/>
            <a:chExt cx="2116527" cy="79606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16527" cy="796067"/>
            </a:xfrm>
            <a:custGeom>
              <a:avLst/>
              <a:gdLst/>
              <a:ahLst/>
              <a:cxnLst/>
              <a:rect r="r" b="b" t="t" l="l"/>
              <a:pathLst>
                <a:path h="796067" w="2116527">
                  <a:moveTo>
                    <a:pt x="49132" y="0"/>
                  </a:moveTo>
                  <a:lnTo>
                    <a:pt x="2067394" y="0"/>
                  </a:lnTo>
                  <a:cubicBezTo>
                    <a:pt x="2094529" y="0"/>
                    <a:pt x="2116527" y="21997"/>
                    <a:pt x="2116527" y="49132"/>
                  </a:cubicBezTo>
                  <a:lnTo>
                    <a:pt x="2116527" y="746934"/>
                  </a:lnTo>
                  <a:cubicBezTo>
                    <a:pt x="2116527" y="774069"/>
                    <a:pt x="2094529" y="796067"/>
                    <a:pt x="2067394" y="796067"/>
                  </a:cubicBezTo>
                  <a:lnTo>
                    <a:pt x="49132" y="796067"/>
                  </a:lnTo>
                  <a:cubicBezTo>
                    <a:pt x="21997" y="796067"/>
                    <a:pt x="0" y="774069"/>
                    <a:pt x="0" y="746934"/>
                  </a:cubicBezTo>
                  <a:lnTo>
                    <a:pt x="0" y="49132"/>
                  </a:lnTo>
                  <a:cubicBezTo>
                    <a:pt x="0" y="21997"/>
                    <a:pt x="21997" y="0"/>
                    <a:pt x="49132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2116527" cy="8436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28700" y="4780880"/>
            <a:ext cx="5153116" cy="2060444"/>
            <a:chOff x="0" y="0"/>
            <a:chExt cx="1357199" cy="54266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357199" cy="542668"/>
            </a:xfrm>
            <a:custGeom>
              <a:avLst/>
              <a:gdLst/>
              <a:ahLst/>
              <a:cxnLst/>
              <a:rect r="r" b="b" t="t" l="l"/>
              <a:pathLst>
                <a:path h="542668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6047"/>
                  </a:lnTo>
                  <a:cubicBezTo>
                    <a:pt x="1357199" y="486368"/>
                    <a:pt x="1349127" y="505857"/>
                    <a:pt x="1334757" y="520227"/>
                  </a:cubicBezTo>
                  <a:cubicBezTo>
                    <a:pt x="1320388" y="534596"/>
                    <a:pt x="1300899" y="542668"/>
                    <a:pt x="1280578" y="542668"/>
                  </a:cubicBezTo>
                  <a:lnTo>
                    <a:pt x="76621" y="542668"/>
                  </a:lnTo>
                  <a:cubicBezTo>
                    <a:pt x="56300" y="542668"/>
                    <a:pt x="36811" y="534596"/>
                    <a:pt x="22442" y="520227"/>
                  </a:cubicBezTo>
                  <a:cubicBezTo>
                    <a:pt x="8073" y="505857"/>
                    <a:pt x="0" y="486368"/>
                    <a:pt x="0" y="466047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1357199" cy="5902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385342" y="4780880"/>
            <a:ext cx="5153116" cy="2045020"/>
            <a:chOff x="0" y="0"/>
            <a:chExt cx="1357199" cy="53860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357199" cy="538606"/>
            </a:xfrm>
            <a:custGeom>
              <a:avLst/>
              <a:gdLst/>
              <a:ahLst/>
              <a:cxnLst/>
              <a:rect r="r" b="b" t="t" l="l"/>
              <a:pathLst>
                <a:path h="538606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1985"/>
                  </a:lnTo>
                  <a:cubicBezTo>
                    <a:pt x="1357199" y="482306"/>
                    <a:pt x="1349127" y="501795"/>
                    <a:pt x="1334757" y="516164"/>
                  </a:cubicBezTo>
                  <a:cubicBezTo>
                    <a:pt x="1320388" y="530533"/>
                    <a:pt x="1300899" y="538606"/>
                    <a:pt x="1280578" y="538606"/>
                  </a:cubicBezTo>
                  <a:lnTo>
                    <a:pt x="76621" y="538606"/>
                  </a:lnTo>
                  <a:cubicBezTo>
                    <a:pt x="56300" y="538606"/>
                    <a:pt x="36811" y="530533"/>
                    <a:pt x="22442" y="516164"/>
                  </a:cubicBezTo>
                  <a:cubicBezTo>
                    <a:pt x="8073" y="501795"/>
                    <a:pt x="0" y="482306"/>
                    <a:pt x="0" y="461985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357199" cy="586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028700" y="7213280"/>
            <a:ext cx="5153116" cy="2045020"/>
            <a:chOff x="0" y="0"/>
            <a:chExt cx="1357199" cy="53860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357199" cy="538606"/>
            </a:xfrm>
            <a:custGeom>
              <a:avLst/>
              <a:gdLst/>
              <a:ahLst/>
              <a:cxnLst/>
              <a:rect r="r" b="b" t="t" l="l"/>
              <a:pathLst>
                <a:path h="538606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61985"/>
                  </a:lnTo>
                  <a:cubicBezTo>
                    <a:pt x="1357199" y="482306"/>
                    <a:pt x="1349127" y="501795"/>
                    <a:pt x="1334757" y="516164"/>
                  </a:cubicBezTo>
                  <a:cubicBezTo>
                    <a:pt x="1320388" y="530533"/>
                    <a:pt x="1300899" y="538606"/>
                    <a:pt x="1280578" y="538606"/>
                  </a:cubicBezTo>
                  <a:lnTo>
                    <a:pt x="76621" y="538606"/>
                  </a:lnTo>
                  <a:cubicBezTo>
                    <a:pt x="56300" y="538606"/>
                    <a:pt x="36811" y="530533"/>
                    <a:pt x="22442" y="516164"/>
                  </a:cubicBezTo>
                  <a:cubicBezTo>
                    <a:pt x="8073" y="501795"/>
                    <a:pt x="0" y="482306"/>
                    <a:pt x="0" y="461985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1357199" cy="58623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6385342" y="7244477"/>
            <a:ext cx="5153116" cy="2013823"/>
            <a:chOff x="0" y="0"/>
            <a:chExt cx="1357199" cy="53039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57199" cy="530390"/>
            </a:xfrm>
            <a:custGeom>
              <a:avLst/>
              <a:gdLst/>
              <a:ahLst/>
              <a:cxnLst/>
              <a:rect r="r" b="b" t="t" l="l"/>
              <a:pathLst>
                <a:path h="530390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453768"/>
                  </a:lnTo>
                  <a:cubicBezTo>
                    <a:pt x="1357199" y="474090"/>
                    <a:pt x="1349127" y="493579"/>
                    <a:pt x="1334757" y="507948"/>
                  </a:cubicBezTo>
                  <a:cubicBezTo>
                    <a:pt x="1320388" y="522317"/>
                    <a:pt x="1300899" y="530390"/>
                    <a:pt x="1280578" y="530390"/>
                  </a:cubicBezTo>
                  <a:lnTo>
                    <a:pt x="76621" y="530390"/>
                  </a:lnTo>
                  <a:cubicBezTo>
                    <a:pt x="56300" y="530390"/>
                    <a:pt x="36811" y="522317"/>
                    <a:pt x="22442" y="507948"/>
                  </a:cubicBezTo>
                  <a:cubicBezTo>
                    <a:pt x="8073" y="493579"/>
                    <a:pt x="0" y="474090"/>
                    <a:pt x="0" y="453768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357199" cy="5780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405233" y="1743484"/>
            <a:ext cx="4854067" cy="7514816"/>
            <a:chOff x="0" y="0"/>
            <a:chExt cx="752022" cy="116424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52022" cy="1164242"/>
            </a:xfrm>
            <a:custGeom>
              <a:avLst/>
              <a:gdLst/>
              <a:ahLst/>
              <a:cxnLst/>
              <a:rect r="r" b="b" t="t" l="l"/>
              <a:pathLst>
                <a:path h="1164242" w="752022">
                  <a:moveTo>
                    <a:pt x="55823" y="0"/>
                  </a:moveTo>
                  <a:lnTo>
                    <a:pt x="696199" y="0"/>
                  </a:lnTo>
                  <a:cubicBezTo>
                    <a:pt x="727029" y="0"/>
                    <a:pt x="752022" y="24993"/>
                    <a:pt x="752022" y="55823"/>
                  </a:cubicBezTo>
                  <a:lnTo>
                    <a:pt x="752022" y="1108419"/>
                  </a:lnTo>
                  <a:cubicBezTo>
                    <a:pt x="752022" y="1139249"/>
                    <a:pt x="727029" y="1164242"/>
                    <a:pt x="696199" y="1164242"/>
                  </a:cubicBezTo>
                  <a:lnTo>
                    <a:pt x="55823" y="1164242"/>
                  </a:lnTo>
                  <a:cubicBezTo>
                    <a:pt x="24993" y="1164242"/>
                    <a:pt x="0" y="1139249"/>
                    <a:pt x="0" y="1108419"/>
                  </a:cubicBezTo>
                  <a:lnTo>
                    <a:pt x="0" y="55823"/>
                  </a:lnTo>
                  <a:cubicBezTo>
                    <a:pt x="0" y="24993"/>
                    <a:pt x="24993" y="0"/>
                    <a:pt x="55823" y="0"/>
                  </a:cubicBezTo>
                  <a:close/>
                </a:path>
              </a:pathLst>
            </a:custGeom>
            <a:blipFill>
              <a:blip r:embed="rId4"/>
              <a:stretch>
                <a:fillRect l="-87613" t="0" r="-87613" b="0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25" id="25"/>
          <p:cNvSpPr txBox="true"/>
          <p:nvPr/>
        </p:nvSpPr>
        <p:spPr>
          <a:xfrm rot="0">
            <a:off x="1555046" y="5314393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1 PILLAR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90278" y="7818177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2 PILLAR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954136" y="7791646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4 PILLAR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555046" y="5947880"/>
            <a:ext cx="4379729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S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pēlētājs redz savu lēmumu sekas.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490278" y="8422838"/>
            <a:ext cx="4379729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Aktuā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lie fakti par finanšu pratību.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049371" y="5947880"/>
            <a:ext cx="4379729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Pr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aktiskā apmācība.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7049371" y="5314393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3 PILLAR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954136" y="8422838"/>
            <a:ext cx="4379729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F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inanšu pratība ikdienas situācijās.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028700" y="2705723"/>
            <a:ext cx="9040794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PILLARS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84910" y="-152385"/>
            <a:ext cx="19831398" cy="10591769"/>
          </a:xfrm>
          <a:custGeom>
            <a:avLst/>
            <a:gdLst/>
            <a:ahLst/>
            <a:cxnLst/>
            <a:rect r="r" b="b" t="t" l="l"/>
            <a:pathLst>
              <a:path h="10591769" w="19831398">
                <a:moveTo>
                  <a:pt x="0" y="0"/>
                </a:moveTo>
                <a:lnTo>
                  <a:pt x="19831398" y="0"/>
                </a:lnTo>
                <a:lnTo>
                  <a:pt x="19831398" y="10591770"/>
                </a:lnTo>
                <a:lnTo>
                  <a:pt x="0" y="1059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856780"/>
            <a:ext cx="6317544" cy="1588886"/>
            <a:chOff x="0" y="0"/>
            <a:chExt cx="1663880" cy="41847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663880" cy="418472"/>
            </a:xfrm>
            <a:custGeom>
              <a:avLst/>
              <a:gdLst/>
              <a:ahLst/>
              <a:cxnLst/>
              <a:rect r="r" b="b" t="t" l="l"/>
              <a:pathLst>
                <a:path h="418472" w="1663880">
                  <a:moveTo>
                    <a:pt x="62499" y="0"/>
                  </a:moveTo>
                  <a:lnTo>
                    <a:pt x="1601381" y="0"/>
                  </a:lnTo>
                  <a:cubicBezTo>
                    <a:pt x="1617957" y="0"/>
                    <a:pt x="1633854" y="6585"/>
                    <a:pt x="1645575" y="18305"/>
                  </a:cubicBezTo>
                  <a:cubicBezTo>
                    <a:pt x="1657295" y="30026"/>
                    <a:pt x="1663880" y="45923"/>
                    <a:pt x="1663880" y="62499"/>
                  </a:cubicBezTo>
                  <a:lnTo>
                    <a:pt x="1663880" y="355973"/>
                  </a:lnTo>
                  <a:cubicBezTo>
                    <a:pt x="1663880" y="390490"/>
                    <a:pt x="1635898" y="418472"/>
                    <a:pt x="1601381" y="418472"/>
                  </a:cubicBezTo>
                  <a:lnTo>
                    <a:pt x="62499" y="418472"/>
                  </a:lnTo>
                  <a:cubicBezTo>
                    <a:pt x="27982" y="418472"/>
                    <a:pt x="0" y="390490"/>
                    <a:pt x="0" y="355973"/>
                  </a:cubicBezTo>
                  <a:lnTo>
                    <a:pt x="0" y="62499"/>
                  </a:lnTo>
                  <a:cubicBezTo>
                    <a:pt x="0" y="27982"/>
                    <a:pt x="27982" y="0"/>
                    <a:pt x="62499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1663880" cy="466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28700" y="4013194"/>
            <a:ext cx="6317544" cy="1588886"/>
            <a:chOff x="0" y="0"/>
            <a:chExt cx="1663880" cy="4184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663880" cy="418472"/>
            </a:xfrm>
            <a:custGeom>
              <a:avLst/>
              <a:gdLst/>
              <a:ahLst/>
              <a:cxnLst/>
              <a:rect r="r" b="b" t="t" l="l"/>
              <a:pathLst>
                <a:path h="418472" w="1663880">
                  <a:moveTo>
                    <a:pt x="62499" y="0"/>
                  </a:moveTo>
                  <a:lnTo>
                    <a:pt x="1601381" y="0"/>
                  </a:lnTo>
                  <a:cubicBezTo>
                    <a:pt x="1617957" y="0"/>
                    <a:pt x="1633854" y="6585"/>
                    <a:pt x="1645575" y="18305"/>
                  </a:cubicBezTo>
                  <a:cubicBezTo>
                    <a:pt x="1657295" y="30026"/>
                    <a:pt x="1663880" y="45923"/>
                    <a:pt x="1663880" y="62499"/>
                  </a:cubicBezTo>
                  <a:lnTo>
                    <a:pt x="1663880" y="355973"/>
                  </a:lnTo>
                  <a:cubicBezTo>
                    <a:pt x="1663880" y="390490"/>
                    <a:pt x="1635898" y="418472"/>
                    <a:pt x="1601381" y="418472"/>
                  </a:cubicBezTo>
                  <a:lnTo>
                    <a:pt x="62499" y="418472"/>
                  </a:lnTo>
                  <a:cubicBezTo>
                    <a:pt x="27982" y="418472"/>
                    <a:pt x="0" y="390490"/>
                    <a:pt x="0" y="355973"/>
                  </a:cubicBezTo>
                  <a:lnTo>
                    <a:pt x="0" y="62499"/>
                  </a:lnTo>
                  <a:cubicBezTo>
                    <a:pt x="0" y="27982"/>
                    <a:pt x="27982" y="0"/>
                    <a:pt x="62499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663880" cy="46609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9144000" y="6514734"/>
            <a:ext cx="9571560" cy="4131447"/>
            <a:chOff x="0" y="0"/>
            <a:chExt cx="2520905" cy="1088118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520905" cy="1088118"/>
            </a:xfrm>
            <a:custGeom>
              <a:avLst/>
              <a:gdLst/>
              <a:ahLst/>
              <a:cxnLst/>
              <a:rect r="r" b="b" t="t" l="l"/>
              <a:pathLst>
                <a:path h="1088118" w="2520905">
                  <a:moveTo>
                    <a:pt x="41251" y="0"/>
                  </a:moveTo>
                  <a:lnTo>
                    <a:pt x="2479653" y="0"/>
                  </a:lnTo>
                  <a:cubicBezTo>
                    <a:pt x="2490594" y="0"/>
                    <a:pt x="2501086" y="4346"/>
                    <a:pt x="2508822" y="12082"/>
                  </a:cubicBezTo>
                  <a:cubicBezTo>
                    <a:pt x="2516559" y="19818"/>
                    <a:pt x="2520905" y="30311"/>
                    <a:pt x="2520905" y="41251"/>
                  </a:cubicBezTo>
                  <a:lnTo>
                    <a:pt x="2520905" y="1046866"/>
                  </a:lnTo>
                  <a:cubicBezTo>
                    <a:pt x="2520905" y="1057807"/>
                    <a:pt x="2516559" y="1068299"/>
                    <a:pt x="2508822" y="1076035"/>
                  </a:cubicBezTo>
                  <a:cubicBezTo>
                    <a:pt x="2501086" y="1083772"/>
                    <a:pt x="2490594" y="1088118"/>
                    <a:pt x="2479653" y="1088118"/>
                  </a:cubicBezTo>
                  <a:lnTo>
                    <a:pt x="41251" y="1088118"/>
                  </a:lnTo>
                  <a:cubicBezTo>
                    <a:pt x="30311" y="1088118"/>
                    <a:pt x="19818" y="1083772"/>
                    <a:pt x="12082" y="1076035"/>
                  </a:cubicBezTo>
                  <a:cubicBezTo>
                    <a:pt x="4346" y="1068299"/>
                    <a:pt x="0" y="1057807"/>
                    <a:pt x="0" y="1046866"/>
                  </a:cubicBezTo>
                  <a:lnTo>
                    <a:pt x="0" y="41251"/>
                  </a:lnTo>
                  <a:cubicBezTo>
                    <a:pt x="0" y="30311"/>
                    <a:pt x="4346" y="19818"/>
                    <a:pt x="12082" y="12082"/>
                  </a:cubicBezTo>
                  <a:cubicBezTo>
                    <a:pt x="19818" y="4346"/>
                    <a:pt x="30311" y="0"/>
                    <a:pt x="4125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47625"/>
              <a:ext cx="2520905" cy="113574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8700" y="2187143"/>
            <a:ext cx="9040794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USP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1028700" y="7700946"/>
            <a:ext cx="6317544" cy="1557354"/>
            <a:chOff x="0" y="0"/>
            <a:chExt cx="1663880" cy="41016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663880" cy="410167"/>
            </a:xfrm>
            <a:custGeom>
              <a:avLst/>
              <a:gdLst/>
              <a:ahLst/>
              <a:cxnLst/>
              <a:rect r="r" b="b" t="t" l="l"/>
              <a:pathLst>
                <a:path h="410167" w="1663880">
                  <a:moveTo>
                    <a:pt x="62499" y="0"/>
                  </a:moveTo>
                  <a:lnTo>
                    <a:pt x="1601381" y="0"/>
                  </a:lnTo>
                  <a:cubicBezTo>
                    <a:pt x="1617957" y="0"/>
                    <a:pt x="1633854" y="6585"/>
                    <a:pt x="1645575" y="18305"/>
                  </a:cubicBezTo>
                  <a:cubicBezTo>
                    <a:pt x="1657295" y="30026"/>
                    <a:pt x="1663880" y="45923"/>
                    <a:pt x="1663880" y="62499"/>
                  </a:cubicBezTo>
                  <a:lnTo>
                    <a:pt x="1663880" y="347669"/>
                  </a:lnTo>
                  <a:cubicBezTo>
                    <a:pt x="1663880" y="382186"/>
                    <a:pt x="1635898" y="410167"/>
                    <a:pt x="1601381" y="410167"/>
                  </a:cubicBezTo>
                  <a:lnTo>
                    <a:pt x="62499" y="410167"/>
                  </a:lnTo>
                  <a:cubicBezTo>
                    <a:pt x="27982" y="410167"/>
                    <a:pt x="0" y="382186"/>
                    <a:pt x="0" y="347669"/>
                  </a:cubicBezTo>
                  <a:lnTo>
                    <a:pt x="0" y="62499"/>
                  </a:lnTo>
                  <a:cubicBezTo>
                    <a:pt x="0" y="27982"/>
                    <a:pt x="27982" y="0"/>
                    <a:pt x="62499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47625"/>
              <a:ext cx="1663880" cy="4577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490278" y="8342844"/>
            <a:ext cx="5216661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Aktuāls 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materiāls stāstījuma formā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490278" y="6514734"/>
            <a:ext cx="5216661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Latvijas kultūra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490278" y="4668822"/>
            <a:ext cx="5216661" cy="36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C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inematogrāfiskā grafika 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8677457" y="5576739"/>
            <a:ext cx="8581843" cy="3737853"/>
            <a:chOff x="0" y="0"/>
            <a:chExt cx="1329552" cy="57909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329552" cy="579091"/>
            </a:xfrm>
            <a:custGeom>
              <a:avLst/>
              <a:gdLst/>
              <a:ahLst/>
              <a:cxnLst/>
              <a:rect r="r" b="b" t="t" l="l"/>
              <a:pathLst>
                <a:path h="579091" w="1329552">
                  <a:moveTo>
                    <a:pt x="31574" y="0"/>
                  </a:moveTo>
                  <a:lnTo>
                    <a:pt x="1297978" y="0"/>
                  </a:lnTo>
                  <a:cubicBezTo>
                    <a:pt x="1306352" y="0"/>
                    <a:pt x="1314383" y="3327"/>
                    <a:pt x="1320304" y="9248"/>
                  </a:cubicBezTo>
                  <a:cubicBezTo>
                    <a:pt x="1326226" y="15169"/>
                    <a:pt x="1329552" y="23200"/>
                    <a:pt x="1329552" y="31574"/>
                  </a:cubicBezTo>
                  <a:lnTo>
                    <a:pt x="1329552" y="547517"/>
                  </a:lnTo>
                  <a:cubicBezTo>
                    <a:pt x="1329552" y="564955"/>
                    <a:pt x="1315416" y="579091"/>
                    <a:pt x="1297978" y="579091"/>
                  </a:cubicBezTo>
                  <a:lnTo>
                    <a:pt x="31574" y="579091"/>
                  </a:lnTo>
                  <a:cubicBezTo>
                    <a:pt x="23200" y="579091"/>
                    <a:pt x="15169" y="575765"/>
                    <a:pt x="9248" y="569843"/>
                  </a:cubicBezTo>
                  <a:cubicBezTo>
                    <a:pt x="3327" y="563922"/>
                    <a:pt x="0" y="555891"/>
                    <a:pt x="0" y="547517"/>
                  </a:cubicBezTo>
                  <a:lnTo>
                    <a:pt x="0" y="31574"/>
                  </a:lnTo>
                  <a:cubicBezTo>
                    <a:pt x="0" y="23200"/>
                    <a:pt x="3327" y="15169"/>
                    <a:pt x="9248" y="9248"/>
                  </a:cubicBezTo>
                  <a:cubicBezTo>
                    <a:pt x="15169" y="3327"/>
                    <a:pt x="23200" y="0"/>
                    <a:pt x="31574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3868" r="0" b="-13868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88059"/>
            <a:ext cx="3866584" cy="5570241"/>
            <a:chOff x="0" y="0"/>
            <a:chExt cx="1018360" cy="146705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18360" cy="1467059"/>
            </a:xfrm>
            <a:custGeom>
              <a:avLst/>
              <a:gdLst/>
              <a:ahLst/>
              <a:cxnLst/>
              <a:rect r="r" b="b" t="t" l="l"/>
              <a:pathLst>
                <a:path h="1467059" w="1018360">
                  <a:moveTo>
                    <a:pt x="102115" y="0"/>
                  </a:moveTo>
                  <a:lnTo>
                    <a:pt x="916244" y="0"/>
                  </a:lnTo>
                  <a:cubicBezTo>
                    <a:pt x="943327" y="0"/>
                    <a:pt x="969300" y="10759"/>
                    <a:pt x="988451" y="29909"/>
                  </a:cubicBezTo>
                  <a:cubicBezTo>
                    <a:pt x="1007601" y="49059"/>
                    <a:pt x="1018360" y="75033"/>
                    <a:pt x="1018360" y="102115"/>
                  </a:cubicBezTo>
                  <a:lnTo>
                    <a:pt x="1018360" y="1364944"/>
                  </a:lnTo>
                  <a:cubicBezTo>
                    <a:pt x="1018360" y="1392027"/>
                    <a:pt x="1007601" y="1418000"/>
                    <a:pt x="988451" y="1437151"/>
                  </a:cubicBezTo>
                  <a:cubicBezTo>
                    <a:pt x="969300" y="1456301"/>
                    <a:pt x="943327" y="1467059"/>
                    <a:pt x="916244" y="1467059"/>
                  </a:cubicBezTo>
                  <a:lnTo>
                    <a:pt x="102115" y="1467059"/>
                  </a:lnTo>
                  <a:cubicBezTo>
                    <a:pt x="75033" y="1467059"/>
                    <a:pt x="49059" y="1456301"/>
                    <a:pt x="29909" y="1437151"/>
                  </a:cubicBezTo>
                  <a:cubicBezTo>
                    <a:pt x="10759" y="1418000"/>
                    <a:pt x="0" y="1392027"/>
                    <a:pt x="0" y="1364944"/>
                  </a:cubicBezTo>
                  <a:lnTo>
                    <a:pt x="0" y="102115"/>
                  </a:lnTo>
                  <a:cubicBezTo>
                    <a:pt x="0" y="75033"/>
                    <a:pt x="10759" y="49059"/>
                    <a:pt x="29909" y="29909"/>
                  </a:cubicBezTo>
                  <a:cubicBezTo>
                    <a:pt x="49059" y="10759"/>
                    <a:pt x="75033" y="0"/>
                    <a:pt x="102115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1018360" cy="1514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153079" y="3688059"/>
            <a:ext cx="3866584" cy="5570241"/>
            <a:chOff x="0" y="0"/>
            <a:chExt cx="1018360" cy="1467059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18360" cy="1467059"/>
            </a:xfrm>
            <a:custGeom>
              <a:avLst/>
              <a:gdLst/>
              <a:ahLst/>
              <a:cxnLst/>
              <a:rect r="r" b="b" t="t" l="l"/>
              <a:pathLst>
                <a:path h="1467059" w="1018360">
                  <a:moveTo>
                    <a:pt x="102115" y="0"/>
                  </a:moveTo>
                  <a:lnTo>
                    <a:pt x="916244" y="0"/>
                  </a:lnTo>
                  <a:cubicBezTo>
                    <a:pt x="943327" y="0"/>
                    <a:pt x="969300" y="10759"/>
                    <a:pt x="988451" y="29909"/>
                  </a:cubicBezTo>
                  <a:cubicBezTo>
                    <a:pt x="1007601" y="49059"/>
                    <a:pt x="1018360" y="75033"/>
                    <a:pt x="1018360" y="102115"/>
                  </a:cubicBezTo>
                  <a:lnTo>
                    <a:pt x="1018360" y="1364944"/>
                  </a:lnTo>
                  <a:cubicBezTo>
                    <a:pt x="1018360" y="1392027"/>
                    <a:pt x="1007601" y="1418000"/>
                    <a:pt x="988451" y="1437151"/>
                  </a:cubicBezTo>
                  <a:cubicBezTo>
                    <a:pt x="969300" y="1456301"/>
                    <a:pt x="943327" y="1467059"/>
                    <a:pt x="916244" y="1467059"/>
                  </a:cubicBezTo>
                  <a:lnTo>
                    <a:pt x="102115" y="1467059"/>
                  </a:lnTo>
                  <a:cubicBezTo>
                    <a:pt x="75033" y="1467059"/>
                    <a:pt x="49059" y="1456301"/>
                    <a:pt x="29909" y="1437151"/>
                  </a:cubicBezTo>
                  <a:cubicBezTo>
                    <a:pt x="10759" y="1418000"/>
                    <a:pt x="0" y="1392027"/>
                    <a:pt x="0" y="1364944"/>
                  </a:cubicBezTo>
                  <a:lnTo>
                    <a:pt x="0" y="102115"/>
                  </a:lnTo>
                  <a:cubicBezTo>
                    <a:pt x="0" y="75033"/>
                    <a:pt x="10759" y="49059"/>
                    <a:pt x="29909" y="29909"/>
                  </a:cubicBezTo>
                  <a:cubicBezTo>
                    <a:pt x="49059" y="10759"/>
                    <a:pt x="75033" y="0"/>
                    <a:pt x="102115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47625"/>
              <a:ext cx="1018360" cy="1514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272897" y="3688059"/>
            <a:ext cx="3866584" cy="5570241"/>
            <a:chOff x="0" y="0"/>
            <a:chExt cx="1018360" cy="146705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018360" cy="1467059"/>
            </a:xfrm>
            <a:custGeom>
              <a:avLst/>
              <a:gdLst/>
              <a:ahLst/>
              <a:cxnLst/>
              <a:rect r="r" b="b" t="t" l="l"/>
              <a:pathLst>
                <a:path h="1467059" w="1018360">
                  <a:moveTo>
                    <a:pt x="102115" y="0"/>
                  </a:moveTo>
                  <a:lnTo>
                    <a:pt x="916244" y="0"/>
                  </a:lnTo>
                  <a:cubicBezTo>
                    <a:pt x="943327" y="0"/>
                    <a:pt x="969300" y="10759"/>
                    <a:pt x="988451" y="29909"/>
                  </a:cubicBezTo>
                  <a:cubicBezTo>
                    <a:pt x="1007601" y="49059"/>
                    <a:pt x="1018360" y="75033"/>
                    <a:pt x="1018360" y="102115"/>
                  </a:cubicBezTo>
                  <a:lnTo>
                    <a:pt x="1018360" y="1364944"/>
                  </a:lnTo>
                  <a:cubicBezTo>
                    <a:pt x="1018360" y="1392027"/>
                    <a:pt x="1007601" y="1418000"/>
                    <a:pt x="988451" y="1437151"/>
                  </a:cubicBezTo>
                  <a:cubicBezTo>
                    <a:pt x="969300" y="1456301"/>
                    <a:pt x="943327" y="1467059"/>
                    <a:pt x="916244" y="1467059"/>
                  </a:cubicBezTo>
                  <a:lnTo>
                    <a:pt x="102115" y="1467059"/>
                  </a:lnTo>
                  <a:cubicBezTo>
                    <a:pt x="75033" y="1467059"/>
                    <a:pt x="49059" y="1456301"/>
                    <a:pt x="29909" y="1437151"/>
                  </a:cubicBezTo>
                  <a:cubicBezTo>
                    <a:pt x="10759" y="1418000"/>
                    <a:pt x="0" y="1392027"/>
                    <a:pt x="0" y="1364944"/>
                  </a:cubicBezTo>
                  <a:lnTo>
                    <a:pt x="0" y="102115"/>
                  </a:lnTo>
                  <a:cubicBezTo>
                    <a:pt x="0" y="75033"/>
                    <a:pt x="10759" y="49059"/>
                    <a:pt x="29909" y="29909"/>
                  </a:cubicBezTo>
                  <a:cubicBezTo>
                    <a:pt x="49059" y="10759"/>
                    <a:pt x="75033" y="0"/>
                    <a:pt x="102115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47625"/>
              <a:ext cx="1018360" cy="1514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3392716" y="3688059"/>
            <a:ext cx="3866584" cy="5570241"/>
            <a:chOff x="0" y="0"/>
            <a:chExt cx="1018360" cy="146705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018360" cy="1467059"/>
            </a:xfrm>
            <a:custGeom>
              <a:avLst/>
              <a:gdLst/>
              <a:ahLst/>
              <a:cxnLst/>
              <a:rect r="r" b="b" t="t" l="l"/>
              <a:pathLst>
                <a:path h="1467059" w="1018360">
                  <a:moveTo>
                    <a:pt x="102115" y="0"/>
                  </a:moveTo>
                  <a:lnTo>
                    <a:pt x="916244" y="0"/>
                  </a:lnTo>
                  <a:cubicBezTo>
                    <a:pt x="943327" y="0"/>
                    <a:pt x="969300" y="10759"/>
                    <a:pt x="988451" y="29909"/>
                  </a:cubicBezTo>
                  <a:cubicBezTo>
                    <a:pt x="1007601" y="49059"/>
                    <a:pt x="1018360" y="75033"/>
                    <a:pt x="1018360" y="102115"/>
                  </a:cubicBezTo>
                  <a:lnTo>
                    <a:pt x="1018360" y="1364944"/>
                  </a:lnTo>
                  <a:cubicBezTo>
                    <a:pt x="1018360" y="1392027"/>
                    <a:pt x="1007601" y="1418000"/>
                    <a:pt x="988451" y="1437151"/>
                  </a:cubicBezTo>
                  <a:cubicBezTo>
                    <a:pt x="969300" y="1456301"/>
                    <a:pt x="943327" y="1467059"/>
                    <a:pt x="916244" y="1467059"/>
                  </a:cubicBezTo>
                  <a:lnTo>
                    <a:pt x="102115" y="1467059"/>
                  </a:lnTo>
                  <a:cubicBezTo>
                    <a:pt x="75033" y="1467059"/>
                    <a:pt x="49059" y="1456301"/>
                    <a:pt x="29909" y="1437151"/>
                  </a:cubicBezTo>
                  <a:cubicBezTo>
                    <a:pt x="10759" y="1418000"/>
                    <a:pt x="0" y="1392027"/>
                    <a:pt x="0" y="1364944"/>
                  </a:cubicBezTo>
                  <a:lnTo>
                    <a:pt x="0" y="102115"/>
                  </a:lnTo>
                  <a:cubicBezTo>
                    <a:pt x="0" y="75033"/>
                    <a:pt x="10759" y="49059"/>
                    <a:pt x="29909" y="29909"/>
                  </a:cubicBezTo>
                  <a:cubicBezTo>
                    <a:pt x="49059" y="10759"/>
                    <a:pt x="75033" y="0"/>
                    <a:pt x="102115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47625"/>
              <a:ext cx="1018360" cy="15146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pic>
        <p:nvPicPr>
          <p:cNvPr name="Picture 19" id="19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657" t="0" r="657" b="0"/>
          <a:stretch>
            <a:fillRect/>
          </a:stretch>
        </p:blipFill>
        <p:spPr>
          <a:xfrm flipH="false" flipV="false" rot="0">
            <a:off x="1216854" y="6732985"/>
            <a:ext cx="3490276" cy="1989458"/>
          </a:xfrm>
          <a:prstGeom prst="rect">
            <a:avLst/>
          </a:prstGeom>
        </p:spPr>
      </p:pic>
      <p:pic>
        <p:nvPicPr>
          <p:cNvPr name="Picture 20" id="20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13610372" y="6732985"/>
            <a:ext cx="3431272" cy="1930090"/>
          </a:xfrm>
          <a:prstGeom prst="rect">
            <a:avLst/>
          </a:prstGeom>
        </p:spPr>
      </p:pic>
      <p:sp>
        <p:nvSpPr>
          <p:cNvPr name="Freeform 21" id="21"/>
          <p:cNvSpPr/>
          <p:nvPr/>
        </p:nvSpPr>
        <p:spPr>
          <a:xfrm flipH="false" flipV="false" rot="0">
            <a:off x="5316993" y="6738074"/>
            <a:ext cx="3534196" cy="1989458"/>
          </a:xfrm>
          <a:custGeom>
            <a:avLst/>
            <a:gdLst/>
            <a:ahLst/>
            <a:cxnLst/>
            <a:rect r="r" b="b" t="t" l="l"/>
            <a:pathLst>
              <a:path h="1989458" w="3534196">
                <a:moveTo>
                  <a:pt x="0" y="0"/>
                </a:moveTo>
                <a:lnTo>
                  <a:pt x="3534195" y="0"/>
                </a:lnTo>
                <a:lnTo>
                  <a:pt x="3534195" y="1989457"/>
                </a:lnTo>
                <a:lnTo>
                  <a:pt x="0" y="19894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749641" y="4073684"/>
            <a:ext cx="2424702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Cut-scene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218506" y="1979122"/>
            <a:ext cx="9040794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CORE LOOP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54070" y="4701910"/>
            <a:ext cx="3175163" cy="1771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S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pēlētājs tiek iepazīstināts ar situāciju, varoņa finansiālajiem mērķiem un sižeta attīstību.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799816" y="4073684"/>
            <a:ext cx="2573109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 "Red flags"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9837107" y="4073684"/>
            <a:ext cx="2738165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Slider result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248836" y="4073684"/>
            <a:ext cx="2231915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End result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9725240" y="4740021"/>
            <a:ext cx="3013663" cy="141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V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izuāli parāda rezultātu, cik tuvu spēlētājs ir epizodes mērķim vai konkrētam iznākumam.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507153" y="4701910"/>
            <a:ext cx="3352033" cy="1771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Spēlētājam ir jāizvēlas atbilstoš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ie riski un brīdinājuma signāli no sniegtā saraksta konkrētajai finanšu tēmai. 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3958631" y="4740021"/>
            <a:ext cx="2907940" cy="17712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Spēl</a:t>
            </a:r>
            <a:r>
              <a:rPr lang="en-US" sz="2399" spc="-79">
                <a:solidFill>
                  <a:srgbClr val="E6E6ED"/>
                </a:solidFill>
                <a:latin typeface="Aileron"/>
                <a:ea typeface="Aileron"/>
                <a:cs typeface="Aileron"/>
                <a:sym typeface="Aileron"/>
              </a:rPr>
              <a:t>es sižets ir lineārs, taču katrā epizodē ir trīs dažādas beigas atkarībā no slidera izvēles.  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9417115" y="7121011"/>
            <a:ext cx="3578149" cy="782870"/>
          </a:xfrm>
          <a:custGeom>
            <a:avLst/>
            <a:gdLst/>
            <a:ahLst/>
            <a:cxnLst/>
            <a:rect r="r" b="b" t="t" l="l"/>
            <a:pathLst>
              <a:path h="782870" w="3578149">
                <a:moveTo>
                  <a:pt x="0" y="0"/>
                </a:moveTo>
                <a:lnTo>
                  <a:pt x="3578149" y="0"/>
                </a:lnTo>
                <a:lnTo>
                  <a:pt x="3578149" y="782871"/>
                </a:lnTo>
                <a:lnTo>
                  <a:pt x="0" y="7828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0345" t="0" r="-88121" b="-590723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5671" t="11401" r="5788" b="0"/>
          <a:stretch>
            <a:fillRect/>
          </a:stretch>
        </p:blipFill>
        <p:spPr>
          <a:xfrm flipH="false" flipV="false" rot="0">
            <a:off x="2046001" y="1560391"/>
            <a:ext cx="14195999" cy="7990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28700" y="4450930"/>
            <a:ext cx="5046487" cy="968536"/>
            <a:chOff x="0" y="0"/>
            <a:chExt cx="1536627" cy="294914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36627" cy="294914"/>
            </a:xfrm>
            <a:custGeom>
              <a:avLst/>
              <a:gdLst/>
              <a:ahLst/>
              <a:cxnLst/>
              <a:rect r="r" b="b" t="t" l="l"/>
              <a:pathLst>
                <a:path h="294914" w="1536627">
                  <a:moveTo>
                    <a:pt x="78240" y="0"/>
                  </a:moveTo>
                  <a:lnTo>
                    <a:pt x="1458387" y="0"/>
                  </a:lnTo>
                  <a:cubicBezTo>
                    <a:pt x="1501598" y="0"/>
                    <a:pt x="1536627" y="35029"/>
                    <a:pt x="1536627" y="78240"/>
                  </a:cubicBezTo>
                  <a:lnTo>
                    <a:pt x="1536627" y="216674"/>
                  </a:lnTo>
                  <a:cubicBezTo>
                    <a:pt x="1536627" y="259884"/>
                    <a:pt x="1501598" y="294914"/>
                    <a:pt x="1458387" y="294914"/>
                  </a:cubicBezTo>
                  <a:lnTo>
                    <a:pt x="78240" y="294914"/>
                  </a:lnTo>
                  <a:cubicBezTo>
                    <a:pt x="35029" y="294914"/>
                    <a:pt x="0" y="259884"/>
                    <a:pt x="0" y="216674"/>
                  </a:cubicBezTo>
                  <a:lnTo>
                    <a:pt x="0" y="78240"/>
                  </a:lnTo>
                  <a:cubicBezTo>
                    <a:pt x="0" y="35029"/>
                    <a:pt x="35029" y="0"/>
                    <a:pt x="7824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536627" cy="333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6620757" y="4450930"/>
            <a:ext cx="5046487" cy="968536"/>
            <a:chOff x="0" y="0"/>
            <a:chExt cx="1536627" cy="294914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36627" cy="294914"/>
            </a:xfrm>
            <a:custGeom>
              <a:avLst/>
              <a:gdLst/>
              <a:ahLst/>
              <a:cxnLst/>
              <a:rect r="r" b="b" t="t" l="l"/>
              <a:pathLst>
                <a:path h="294914" w="1536627">
                  <a:moveTo>
                    <a:pt x="78240" y="0"/>
                  </a:moveTo>
                  <a:lnTo>
                    <a:pt x="1458387" y="0"/>
                  </a:lnTo>
                  <a:cubicBezTo>
                    <a:pt x="1501598" y="0"/>
                    <a:pt x="1536627" y="35029"/>
                    <a:pt x="1536627" y="78240"/>
                  </a:cubicBezTo>
                  <a:lnTo>
                    <a:pt x="1536627" y="216674"/>
                  </a:lnTo>
                  <a:cubicBezTo>
                    <a:pt x="1536627" y="259884"/>
                    <a:pt x="1501598" y="294914"/>
                    <a:pt x="1458387" y="294914"/>
                  </a:cubicBezTo>
                  <a:lnTo>
                    <a:pt x="78240" y="294914"/>
                  </a:lnTo>
                  <a:cubicBezTo>
                    <a:pt x="35029" y="294914"/>
                    <a:pt x="0" y="259884"/>
                    <a:pt x="0" y="216674"/>
                  </a:cubicBezTo>
                  <a:lnTo>
                    <a:pt x="0" y="78240"/>
                  </a:lnTo>
                  <a:cubicBezTo>
                    <a:pt x="0" y="35029"/>
                    <a:pt x="35029" y="0"/>
                    <a:pt x="7824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1536627" cy="333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212813" y="4450930"/>
            <a:ext cx="5046487" cy="968536"/>
            <a:chOff x="0" y="0"/>
            <a:chExt cx="1536627" cy="29491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36627" cy="294914"/>
            </a:xfrm>
            <a:custGeom>
              <a:avLst/>
              <a:gdLst/>
              <a:ahLst/>
              <a:cxnLst/>
              <a:rect r="r" b="b" t="t" l="l"/>
              <a:pathLst>
                <a:path h="294914" w="1536627">
                  <a:moveTo>
                    <a:pt x="78240" y="0"/>
                  </a:moveTo>
                  <a:lnTo>
                    <a:pt x="1458387" y="0"/>
                  </a:lnTo>
                  <a:cubicBezTo>
                    <a:pt x="1501598" y="0"/>
                    <a:pt x="1536627" y="35029"/>
                    <a:pt x="1536627" y="78240"/>
                  </a:cubicBezTo>
                  <a:lnTo>
                    <a:pt x="1536627" y="216674"/>
                  </a:lnTo>
                  <a:cubicBezTo>
                    <a:pt x="1536627" y="259884"/>
                    <a:pt x="1501598" y="294914"/>
                    <a:pt x="1458387" y="294914"/>
                  </a:cubicBezTo>
                  <a:lnTo>
                    <a:pt x="78240" y="294914"/>
                  </a:lnTo>
                  <a:cubicBezTo>
                    <a:pt x="35029" y="294914"/>
                    <a:pt x="0" y="259884"/>
                    <a:pt x="0" y="216674"/>
                  </a:cubicBezTo>
                  <a:lnTo>
                    <a:pt x="0" y="78240"/>
                  </a:lnTo>
                  <a:cubicBezTo>
                    <a:pt x="0" y="35029"/>
                    <a:pt x="35029" y="0"/>
                    <a:pt x="78240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536627" cy="3330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16" id="16"/>
          <p:cNvSpPr/>
          <p:nvPr/>
        </p:nvSpPr>
        <p:spPr>
          <a:xfrm flipV="true">
            <a:off x="6075187" y="4954247"/>
            <a:ext cx="545570" cy="0"/>
          </a:xfrm>
          <a:prstGeom prst="line">
            <a:avLst/>
          </a:prstGeom>
          <a:ln cap="flat" w="19050">
            <a:gradFill>
              <a:gsLst>
                <a:gs pos="0">
                  <a:srgbClr val="EEF0FE">
                    <a:alpha val="100000"/>
                  </a:srgbClr>
                </a:gs>
                <a:gs pos="25000">
                  <a:srgbClr val="958B96">
                    <a:alpha val="100000"/>
                  </a:srgbClr>
                </a:gs>
                <a:gs pos="50000">
                  <a:srgbClr val="EEF1FF">
                    <a:alpha val="100000"/>
                  </a:srgbClr>
                </a:gs>
                <a:gs pos="75000">
                  <a:srgbClr val="968B96">
                    <a:alpha val="100000"/>
                  </a:srgbClr>
                </a:gs>
                <a:gs pos="100000">
                  <a:srgbClr val="EEF1FF">
                    <a:alpha val="100000"/>
                  </a:srgbClr>
                </a:gs>
              </a:gsLst>
              <a:lin ang="2700000"/>
            </a:gra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 flipV="true">
            <a:off x="11667243" y="4954247"/>
            <a:ext cx="545570" cy="0"/>
          </a:xfrm>
          <a:prstGeom prst="line">
            <a:avLst/>
          </a:prstGeom>
          <a:ln cap="flat" w="19050">
            <a:gradFill>
              <a:gsLst>
                <a:gs pos="0">
                  <a:srgbClr val="EEF0FE">
                    <a:alpha val="100000"/>
                  </a:srgbClr>
                </a:gs>
                <a:gs pos="25000">
                  <a:srgbClr val="958B96">
                    <a:alpha val="100000"/>
                  </a:srgbClr>
                </a:gs>
                <a:gs pos="50000">
                  <a:srgbClr val="EEF1FF">
                    <a:alpha val="100000"/>
                  </a:srgbClr>
                </a:gs>
                <a:gs pos="75000">
                  <a:srgbClr val="968B96">
                    <a:alpha val="100000"/>
                  </a:srgbClr>
                </a:gs>
                <a:gs pos="100000">
                  <a:srgbClr val="EEF1FF">
                    <a:alpha val="100000"/>
                  </a:srgbClr>
                </a:gs>
              </a:gsLst>
              <a:lin ang="2700000"/>
            </a:gradFill>
            <a:prstDash val="solid"/>
            <a:headEnd type="none" len="sm" w="sm"/>
            <a:tailEnd type="none" len="sm" w="sm"/>
          </a:ln>
        </p:spPr>
      </p:sp>
      <p:grpSp>
        <p:nvGrpSpPr>
          <p:cNvPr name="Group 18" id="18"/>
          <p:cNvGrpSpPr/>
          <p:nvPr/>
        </p:nvGrpSpPr>
        <p:grpSpPr>
          <a:xfrm rot="0">
            <a:off x="1028700" y="5851478"/>
            <a:ext cx="5046487" cy="3591579"/>
            <a:chOff x="0" y="0"/>
            <a:chExt cx="781833" cy="55643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781833" cy="556430"/>
            </a:xfrm>
            <a:custGeom>
              <a:avLst/>
              <a:gdLst/>
              <a:ahLst/>
              <a:cxnLst/>
              <a:rect r="r" b="b" t="t" l="l"/>
              <a:pathLst>
                <a:path h="556430" w="781833">
                  <a:moveTo>
                    <a:pt x="35285" y="0"/>
                  </a:moveTo>
                  <a:lnTo>
                    <a:pt x="746548" y="0"/>
                  </a:lnTo>
                  <a:cubicBezTo>
                    <a:pt x="766035" y="0"/>
                    <a:pt x="781833" y="15798"/>
                    <a:pt x="781833" y="35285"/>
                  </a:cubicBezTo>
                  <a:lnTo>
                    <a:pt x="781833" y="521145"/>
                  </a:lnTo>
                  <a:cubicBezTo>
                    <a:pt x="781833" y="530503"/>
                    <a:pt x="778115" y="539478"/>
                    <a:pt x="771498" y="546095"/>
                  </a:cubicBezTo>
                  <a:cubicBezTo>
                    <a:pt x="764881" y="552712"/>
                    <a:pt x="755906" y="556430"/>
                    <a:pt x="746548" y="556430"/>
                  </a:cubicBezTo>
                  <a:lnTo>
                    <a:pt x="35285" y="556430"/>
                  </a:lnTo>
                  <a:cubicBezTo>
                    <a:pt x="15798" y="556430"/>
                    <a:pt x="0" y="540632"/>
                    <a:pt x="0" y="521145"/>
                  </a:cubicBezTo>
                  <a:lnTo>
                    <a:pt x="0" y="35285"/>
                  </a:lnTo>
                  <a:cubicBezTo>
                    <a:pt x="0" y="15798"/>
                    <a:pt x="15798" y="0"/>
                    <a:pt x="35285" y="0"/>
                  </a:cubicBezTo>
                  <a:close/>
                </a:path>
              </a:pathLst>
            </a:custGeom>
            <a:blipFill>
              <a:blip r:embed="rId3"/>
              <a:stretch>
                <a:fillRect l="-13262" t="0" r="-13262" b="0"/>
              </a:stretch>
            </a:blipFill>
          </p:spPr>
        </p:sp>
      </p:grpSp>
      <p:sp>
        <p:nvSpPr>
          <p:cNvPr name="TextBox 20" id="20"/>
          <p:cNvSpPr txBox="true"/>
          <p:nvPr/>
        </p:nvSpPr>
        <p:spPr>
          <a:xfrm rot="0">
            <a:off x="669174" y="2216972"/>
            <a:ext cx="16949653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3 EPIZODES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941255" y="4738664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Krāpniecība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533311" y="4738664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Investīcijas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25368" y="4738664"/>
            <a:ext cx="3221377" cy="459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Apdrošināšana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6620757" y="5851478"/>
            <a:ext cx="5046487" cy="3591579"/>
            <a:chOff x="0" y="0"/>
            <a:chExt cx="781833" cy="55643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81833" cy="556430"/>
            </a:xfrm>
            <a:custGeom>
              <a:avLst/>
              <a:gdLst/>
              <a:ahLst/>
              <a:cxnLst/>
              <a:rect r="r" b="b" t="t" l="l"/>
              <a:pathLst>
                <a:path h="556430" w="781833">
                  <a:moveTo>
                    <a:pt x="35285" y="0"/>
                  </a:moveTo>
                  <a:lnTo>
                    <a:pt x="746548" y="0"/>
                  </a:lnTo>
                  <a:cubicBezTo>
                    <a:pt x="766035" y="0"/>
                    <a:pt x="781833" y="15798"/>
                    <a:pt x="781833" y="35285"/>
                  </a:cubicBezTo>
                  <a:lnTo>
                    <a:pt x="781833" y="521145"/>
                  </a:lnTo>
                  <a:cubicBezTo>
                    <a:pt x="781833" y="530503"/>
                    <a:pt x="778115" y="539478"/>
                    <a:pt x="771498" y="546095"/>
                  </a:cubicBezTo>
                  <a:cubicBezTo>
                    <a:pt x="764881" y="552712"/>
                    <a:pt x="755906" y="556430"/>
                    <a:pt x="746548" y="556430"/>
                  </a:cubicBezTo>
                  <a:lnTo>
                    <a:pt x="35285" y="556430"/>
                  </a:lnTo>
                  <a:cubicBezTo>
                    <a:pt x="15798" y="556430"/>
                    <a:pt x="0" y="540632"/>
                    <a:pt x="0" y="521145"/>
                  </a:cubicBezTo>
                  <a:lnTo>
                    <a:pt x="0" y="35285"/>
                  </a:lnTo>
                  <a:cubicBezTo>
                    <a:pt x="0" y="15798"/>
                    <a:pt x="15798" y="0"/>
                    <a:pt x="35285" y="0"/>
                  </a:cubicBezTo>
                  <a:close/>
                </a:path>
              </a:pathLst>
            </a:custGeom>
            <a:blipFill>
              <a:blip r:embed="rId4"/>
              <a:stretch>
                <a:fillRect l="-13262" t="0" r="-13262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12212813" y="5851478"/>
            <a:ext cx="5046487" cy="3591579"/>
            <a:chOff x="0" y="0"/>
            <a:chExt cx="781833" cy="55643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81833" cy="556430"/>
            </a:xfrm>
            <a:custGeom>
              <a:avLst/>
              <a:gdLst/>
              <a:ahLst/>
              <a:cxnLst/>
              <a:rect r="r" b="b" t="t" l="l"/>
              <a:pathLst>
                <a:path h="556430" w="781833">
                  <a:moveTo>
                    <a:pt x="35285" y="0"/>
                  </a:moveTo>
                  <a:lnTo>
                    <a:pt x="746548" y="0"/>
                  </a:lnTo>
                  <a:cubicBezTo>
                    <a:pt x="766035" y="0"/>
                    <a:pt x="781833" y="15798"/>
                    <a:pt x="781833" y="35285"/>
                  </a:cubicBezTo>
                  <a:lnTo>
                    <a:pt x="781833" y="521145"/>
                  </a:lnTo>
                  <a:cubicBezTo>
                    <a:pt x="781833" y="530503"/>
                    <a:pt x="778115" y="539478"/>
                    <a:pt x="771498" y="546095"/>
                  </a:cubicBezTo>
                  <a:cubicBezTo>
                    <a:pt x="764881" y="552712"/>
                    <a:pt x="755906" y="556430"/>
                    <a:pt x="746548" y="556430"/>
                  </a:cubicBezTo>
                  <a:lnTo>
                    <a:pt x="35285" y="556430"/>
                  </a:lnTo>
                  <a:cubicBezTo>
                    <a:pt x="15798" y="556430"/>
                    <a:pt x="0" y="540632"/>
                    <a:pt x="0" y="521145"/>
                  </a:cubicBezTo>
                  <a:lnTo>
                    <a:pt x="0" y="35285"/>
                  </a:lnTo>
                  <a:cubicBezTo>
                    <a:pt x="0" y="15798"/>
                    <a:pt x="15798" y="0"/>
                    <a:pt x="35285" y="0"/>
                  </a:cubicBezTo>
                  <a:close/>
                </a:path>
              </a:pathLst>
            </a:custGeom>
            <a:blipFill>
              <a:blip r:embed="rId5"/>
              <a:stretch>
                <a:fillRect l="-13262" t="0" r="-13262" b="0"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68158">
            <a:off x="-2164084" y="-3086100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546498"/>
            <a:ext cx="16230600" cy="567824"/>
            <a:chOff x="0" y="0"/>
            <a:chExt cx="4274726" cy="14955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149550"/>
            </a:xfrm>
            <a:custGeom>
              <a:avLst/>
              <a:gdLst/>
              <a:ahLst/>
              <a:cxnLst/>
              <a:rect r="r" b="b" t="t" l="l"/>
              <a:pathLst>
                <a:path h="149550" w="4274726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25224"/>
                  </a:lnTo>
                  <a:cubicBezTo>
                    <a:pt x="4274726" y="131676"/>
                    <a:pt x="4272163" y="137863"/>
                    <a:pt x="4267601" y="142425"/>
                  </a:cubicBezTo>
                  <a:cubicBezTo>
                    <a:pt x="4263039" y="146987"/>
                    <a:pt x="4256851" y="149550"/>
                    <a:pt x="4250399" y="149550"/>
                  </a:cubicBezTo>
                  <a:lnTo>
                    <a:pt x="24327" y="149550"/>
                  </a:lnTo>
                  <a:cubicBezTo>
                    <a:pt x="10891" y="149550"/>
                    <a:pt x="0" y="138659"/>
                    <a:pt x="0" y="125224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4274726" cy="1971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6567442" y="6197168"/>
            <a:ext cx="5153116" cy="3544638"/>
            <a:chOff x="0" y="0"/>
            <a:chExt cx="1357199" cy="93356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357199" cy="933567"/>
            </a:xfrm>
            <a:custGeom>
              <a:avLst/>
              <a:gdLst/>
              <a:ahLst/>
              <a:cxnLst/>
              <a:rect r="r" b="b" t="t" l="l"/>
              <a:pathLst>
                <a:path h="933567" w="1357199">
                  <a:moveTo>
                    <a:pt x="76621" y="0"/>
                  </a:moveTo>
                  <a:lnTo>
                    <a:pt x="1280578" y="0"/>
                  </a:lnTo>
                  <a:cubicBezTo>
                    <a:pt x="1300899" y="0"/>
                    <a:pt x="1320388" y="8073"/>
                    <a:pt x="1334757" y="22442"/>
                  </a:cubicBezTo>
                  <a:cubicBezTo>
                    <a:pt x="1349127" y="36811"/>
                    <a:pt x="1357199" y="56300"/>
                    <a:pt x="1357199" y="76621"/>
                  </a:cubicBezTo>
                  <a:lnTo>
                    <a:pt x="1357199" y="856946"/>
                  </a:lnTo>
                  <a:cubicBezTo>
                    <a:pt x="1357199" y="877267"/>
                    <a:pt x="1349127" y="896756"/>
                    <a:pt x="1334757" y="911125"/>
                  </a:cubicBezTo>
                  <a:cubicBezTo>
                    <a:pt x="1320388" y="925495"/>
                    <a:pt x="1300899" y="933567"/>
                    <a:pt x="1280578" y="933567"/>
                  </a:cubicBezTo>
                  <a:lnTo>
                    <a:pt x="76621" y="933567"/>
                  </a:lnTo>
                  <a:cubicBezTo>
                    <a:pt x="56300" y="933567"/>
                    <a:pt x="36811" y="925495"/>
                    <a:pt x="22442" y="911125"/>
                  </a:cubicBezTo>
                  <a:cubicBezTo>
                    <a:pt x="8073" y="896756"/>
                    <a:pt x="0" y="877267"/>
                    <a:pt x="0" y="856946"/>
                  </a:cubicBezTo>
                  <a:lnTo>
                    <a:pt x="0" y="76621"/>
                  </a:lnTo>
                  <a:cubicBezTo>
                    <a:pt x="0" y="56300"/>
                    <a:pt x="8073" y="36811"/>
                    <a:pt x="22442" y="22442"/>
                  </a:cubicBezTo>
                  <a:cubicBezTo>
                    <a:pt x="36811" y="8073"/>
                    <a:pt x="56300" y="0"/>
                    <a:pt x="7662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D18426">
                    <a:alpha val="100000"/>
                  </a:srgbClr>
                </a:gs>
                <a:gs pos="100000">
                  <a:srgbClr val="8B520C">
                    <a:alpha val="100000"/>
                  </a:srgbClr>
                </a:gs>
              </a:gsLst>
              <a:lin ang="0"/>
            </a:grad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1357199" cy="9811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7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1668158">
            <a:off x="14056813" y="5436167"/>
            <a:ext cx="7036308" cy="8229600"/>
          </a:xfrm>
          <a:custGeom>
            <a:avLst/>
            <a:gdLst/>
            <a:ahLst/>
            <a:cxnLst/>
            <a:rect r="r" b="b" t="t" l="l"/>
            <a:pathLst>
              <a:path h="8229600" w="7036308">
                <a:moveTo>
                  <a:pt x="0" y="0"/>
                </a:moveTo>
                <a:lnTo>
                  <a:pt x="7036308" y="0"/>
                </a:lnTo>
                <a:lnTo>
                  <a:pt x="70363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-361585" y="6197168"/>
            <a:ext cx="6548027" cy="3544638"/>
            <a:chOff x="0" y="0"/>
            <a:chExt cx="1014461" cy="54915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1955" r="0" b="-1955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1739973" y="1806787"/>
            <a:ext cx="7314959" cy="3544638"/>
            <a:chOff x="0" y="0"/>
            <a:chExt cx="1133279" cy="54915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3279" cy="549157"/>
            </a:xfrm>
            <a:custGeom>
              <a:avLst/>
              <a:gdLst/>
              <a:ahLst/>
              <a:cxnLst/>
              <a:rect r="r" b="b" t="t" l="l"/>
              <a:pathLst>
                <a:path h="549157" w="1133279">
                  <a:moveTo>
                    <a:pt x="37043" y="0"/>
                  </a:moveTo>
                  <a:lnTo>
                    <a:pt x="1096236" y="0"/>
                  </a:lnTo>
                  <a:cubicBezTo>
                    <a:pt x="1106060" y="0"/>
                    <a:pt x="1115482" y="3903"/>
                    <a:pt x="1122429" y="10850"/>
                  </a:cubicBezTo>
                  <a:cubicBezTo>
                    <a:pt x="1129376" y="17796"/>
                    <a:pt x="1133279" y="27219"/>
                    <a:pt x="1133279" y="37043"/>
                  </a:cubicBezTo>
                  <a:lnTo>
                    <a:pt x="1133279" y="512114"/>
                  </a:lnTo>
                  <a:cubicBezTo>
                    <a:pt x="1133279" y="521939"/>
                    <a:pt x="1129376" y="531361"/>
                    <a:pt x="1122429" y="538308"/>
                  </a:cubicBezTo>
                  <a:cubicBezTo>
                    <a:pt x="1115482" y="545255"/>
                    <a:pt x="1106060" y="549157"/>
                    <a:pt x="1096236" y="549157"/>
                  </a:cubicBezTo>
                  <a:lnTo>
                    <a:pt x="37043" y="549157"/>
                  </a:lnTo>
                  <a:cubicBezTo>
                    <a:pt x="27219" y="549157"/>
                    <a:pt x="17796" y="545255"/>
                    <a:pt x="10850" y="538308"/>
                  </a:cubicBezTo>
                  <a:cubicBezTo>
                    <a:pt x="3903" y="531361"/>
                    <a:pt x="0" y="521939"/>
                    <a:pt x="0" y="512114"/>
                  </a:cubicBezTo>
                  <a:lnTo>
                    <a:pt x="0" y="37043"/>
                  </a:lnTo>
                  <a:cubicBezTo>
                    <a:pt x="0" y="27219"/>
                    <a:pt x="3903" y="17796"/>
                    <a:pt x="10850" y="10850"/>
                  </a:cubicBezTo>
                  <a:cubicBezTo>
                    <a:pt x="17796" y="3903"/>
                    <a:pt x="27219" y="0"/>
                    <a:pt x="37043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6094" r="0" b="-6094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1028700" y="2190361"/>
            <a:ext cx="9944958" cy="1388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40"/>
              </a:lnSpc>
            </a:pPr>
            <a:r>
              <a:rPr lang="en-US" sz="12000" spc="-288">
                <a:solidFill>
                  <a:srgbClr val="FFFFFF"/>
                </a:solidFill>
                <a:latin typeface="Arial Unicode"/>
                <a:ea typeface="Arial Unicode"/>
                <a:cs typeface="Arial Unicode"/>
                <a:sym typeface="Arial Unicode"/>
              </a:rPr>
              <a:t>KRĀPNIECĪBA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7175204" y="7001079"/>
            <a:ext cx="3221377" cy="888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30"/>
              </a:lnSpc>
            </a:pP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Mā</a:t>
            </a:r>
            <a:r>
              <a:rPr lang="en-US" sz="3500" b="true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cību mērķis</a:t>
            </a:r>
          </a:p>
          <a:p>
            <a:pPr algn="l">
              <a:lnSpc>
                <a:spcPts val="3430"/>
              </a:lnSpc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7175204" y="7626684"/>
            <a:ext cx="4379729" cy="1418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7"/>
              </a:lnSpc>
            </a:pP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i</a:t>
            </a:r>
            <a:r>
              <a:rPr lang="en-US" sz="2399" spc="-7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emācīt atpazīt telefona krāpniecību un sociālās inženierijas paņēmienus.</a:t>
            </a:r>
          </a:p>
          <a:p>
            <a:pPr algn="l">
              <a:lnSpc>
                <a:spcPts val="2807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028700" y="3794963"/>
            <a:ext cx="9944958" cy="2501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Daina Ozoliņa saņem zvanu no viltus bankas darbinieka, kurš cenšas izvilkt viņas naudas pārskaitījuma kodu. </a:t>
            </a:r>
          </a:p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Spēlētājam 5 reizes jāatpazīst red flags.</a:t>
            </a:r>
          </a:p>
          <a:p>
            <a:pPr algn="l">
              <a:lnSpc>
                <a:spcPts val="3359"/>
              </a:lnSpc>
            </a:pPr>
            <a:r>
              <a:rPr lang="en-US" sz="2399" spc="-86">
                <a:solidFill>
                  <a:srgbClr val="C0C0C6"/>
                </a:solidFill>
                <a:latin typeface="Aileron"/>
                <a:ea typeface="Aileron"/>
                <a:cs typeface="Aileron"/>
                <a:sym typeface="Aileron"/>
              </a:rPr>
              <a:t>Beigās Daina vai nu izvairās no krāpnieka, vai zaudē visus uzkrājumus.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2101558" y="6197168"/>
            <a:ext cx="6548027" cy="3544638"/>
            <a:chOff x="0" y="0"/>
            <a:chExt cx="1014461" cy="549157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014461" cy="549157"/>
            </a:xfrm>
            <a:custGeom>
              <a:avLst/>
              <a:gdLst/>
              <a:ahLst/>
              <a:cxnLst/>
              <a:rect r="r" b="b" t="t" l="l"/>
              <a:pathLst>
                <a:path h="549157" w="1014461">
                  <a:moveTo>
                    <a:pt x="41382" y="0"/>
                  </a:moveTo>
                  <a:lnTo>
                    <a:pt x="973079" y="0"/>
                  </a:lnTo>
                  <a:cubicBezTo>
                    <a:pt x="995934" y="0"/>
                    <a:pt x="1014461" y="18527"/>
                    <a:pt x="1014461" y="41382"/>
                  </a:cubicBezTo>
                  <a:lnTo>
                    <a:pt x="1014461" y="507776"/>
                  </a:lnTo>
                  <a:cubicBezTo>
                    <a:pt x="1014461" y="530630"/>
                    <a:pt x="995934" y="549157"/>
                    <a:pt x="973079" y="549157"/>
                  </a:cubicBezTo>
                  <a:lnTo>
                    <a:pt x="41382" y="549157"/>
                  </a:lnTo>
                  <a:cubicBezTo>
                    <a:pt x="18527" y="549157"/>
                    <a:pt x="0" y="530630"/>
                    <a:pt x="0" y="507776"/>
                  </a:cubicBezTo>
                  <a:lnTo>
                    <a:pt x="0" y="41382"/>
                  </a:lnTo>
                  <a:cubicBezTo>
                    <a:pt x="0" y="18527"/>
                    <a:pt x="18527" y="0"/>
                    <a:pt x="41382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1955" r="0" b="-1955"/>
              </a:stretch>
            </a:blipFill>
            <a:ln w="9525" cap="rnd">
              <a:gradFill>
                <a:gsLst>
                  <a:gs pos="0">
                    <a:srgbClr val="EEF0FE">
                      <a:alpha val="100000"/>
                    </a:srgbClr>
                  </a:gs>
                  <a:gs pos="25000">
                    <a:srgbClr val="958B96">
                      <a:alpha val="100000"/>
                    </a:srgbClr>
                  </a:gs>
                  <a:gs pos="50000">
                    <a:srgbClr val="EEF1FF">
                      <a:alpha val="100000"/>
                    </a:srgbClr>
                  </a:gs>
                  <a:gs pos="75000">
                    <a:srgbClr val="968B96">
                      <a:alpha val="100000"/>
                    </a:srgbClr>
                  </a:gs>
                  <a:gs pos="100000">
                    <a:srgbClr val="EEF1FF">
                      <a:alpha val="10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DAHGdjllSM8</dc:identifier>
  <dcterms:modified xsi:type="dcterms:W3CDTF">2011-08-01T06:04:30Z</dcterms:modified>
  <cp:revision>1</cp:revision>
  <dc:title>Black Orange and White Gradient Modern Startup Pitch Deck Presentation</dc:title>
</cp:coreProperties>
</file>