
<file path=[Content_Types].xml><?xml version="1.0" encoding="utf-8"?>
<Types xmlns="http://schemas.openxmlformats.org/package/2006/content-types">
  <Default ContentType="application/x-fontdata" Extension="fntdata"/>
  <Default ContentType="image/gif" Extension="gif"/>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Lst>
  <p:sldSz cy="5143500" cx="9144000"/>
  <p:notesSz cx="6858000" cy="9144000"/>
  <p:embeddedFontLst>
    <p:embeddedFont>
      <p:font typeface="Roboto Mono Medium"/>
      <p:regular r:id="rId23"/>
      <p:bold r:id="rId24"/>
      <p:italic r:id="rId25"/>
      <p:boldItalic r:id="rId26"/>
    </p:embeddedFont>
    <p:embeddedFont>
      <p:font typeface="Roboto Mono"/>
      <p:regular r:id="rId27"/>
      <p:bold r:id="rId28"/>
      <p:italic r:id="rId29"/>
      <p:boldItalic r:id="rId30"/>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font" Target="fonts/RobotoMonoMedium-bold.fntdata"/><Relationship Id="rId23" Type="http://schemas.openxmlformats.org/officeDocument/2006/relationships/font" Target="fonts/RobotoMonoMedium-regular.fntdata"/><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RobotoMonoMedium-boldItalic.fntdata"/><Relationship Id="rId25" Type="http://schemas.openxmlformats.org/officeDocument/2006/relationships/font" Target="fonts/RobotoMonoMedium-italic.fntdata"/><Relationship Id="rId28" Type="http://schemas.openxmlformats.org/officeDocument/2006/relationships/font" Target="fonts/RobotoMono-bold.fntdata"/><Relationship Id="rId27" Type="http://schemas.openxmlformats.org/officeDocument/2006/relationships/font" Target="fonts/RobotoMono-regular.fntdata"/><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RobotoMono-italic.fntdata"/><Relationship Id="rId7" Type="http://schemas.openxmlformats.org/officeDocument/2006/relationships/slide" Target="slides/slide2.xml"/><Relationship Id="rId8" Type="http://schemas.openxmlformats.org/officeDocument/2006/relationships/slide" Target="slides/slide3.xml"/><Relationship Id="rId30" Type="http://schemas.openxmlformats.org/officeDocument/2006/relationships/font" Target="fonts/RobotoMono-boldItalic.fntdata"/><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 name="Shape 111"/>
        <p:cNvGrpSpPr/>
        <p:nvPr/>
      </p:nvGrpSpPr>
      <p:grpSpPr>
        <a:xfrm>
          <a:off x="0" y="0"/>
          <a:ext cx="0" cy="0"/>
          <a:chOff x="0" y="0"/>
          <a:chExt cx="0" cy="0"/>
        </a:xfrm>
      </p:grpSpPr>
      <p:sp>
        <p:nvSpPr>
          <p:cNvPr id="112" name="Google Shape;112;g3ead6db87aa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3" name="Google Shape;113;g3ead6db87aa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 name="Shape 118"/>
        <p:cNvGrpSpPr/>
        <p:nvPr/>
      </p:nvGrpSpPr>
      <p:grpSpPr>
        <a:xfrm>
          <a:off x="0" y="0"/>
          <a:ext cx="0" cy="0"/>
          <a:chOff x="0" y="0"/>
          <a:chExt cx="0" cy="0"/>
        </a:xfrm>
      </p:grpSpPr>
      <p:sp>
        <p:nvSpPr>
          <p:cNvPr id="119" name="Google Shape;119;g3eac864305c_0_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0" name="Google Shape;120;g3eac864305c_0_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 name="Shape 125"/>
        <p:cNvGrpSpPr/>
        <p:nvPr/>
      </p:nvGrpSpPr>
      <p:grpSpPr>
        <a:xfrm>
          <a:off x="0" y="0"/>
          <a:ext cx="0" cy="0"/>
          <a:chOff x="0" y="0"/>
          <a:chExt cx="0" cy="0"/>
        </a:xfrm>
      </p:grpSpPr>
      <p:sp>
        <p:nvSpPr>
          <p:cNvPr id="126" name="Google Shape;126;g3d825659488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7" name="Google Shape;127;g3d825659488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 name="Shape 133"/>
        <p:cNvGrpSpPr/>
        <p:nvPr/>
      </p:nvGrpSpPr>
      <p:grpSpPr>
        <a:xfrm>
          <a:off x="0" y="0"/>
          <a:ext cx="0" cy="0"/>
          <a:chOff x="0" y="0"/>
          <a:chExt cx="0" cy="0"/>
        </a:xfrm>
      </p:grpSpPr>
      <p:sp>
        <p:nvSpPr>
          <p:cNvPr id="134" name="Google Shape;134;g3d825659488_0_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5" name="Google Shape;135;g3d825659488_0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3" name="Shape 143"/>
        <p:cNvGrpSpPr/>
        <p:nvPr/>
      </p:nvGrpSpPr>
      <p:grpSpPr>
        <a:xfrm>
          <a:off x="0" y="0"/>
          <a:ext cx="0" cy="0"/>
          <a:chOff x="0" y="0"/>
          <a:chExt cx="0" cy="0"/>
        </a:xfrm>
      </p:grpSpPr>
      <p:sp>
        <p:nvSpPr>
          <p:cNvPr id="144" name="Google Shape;144;g3d825659488_0_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5" name="Google Shape;145;g3d825659488_0_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1" name="Shape 151"/>
        <p:cNvGrpSpPr/>
        <p:nvPr/>
      </p:nvGrpSpPr>
      <p:grpSpPr>
        <a:xfrm>
          <a:off x="0" y="0"/>
          <a:ext cx="0" cy="0"/>
          <a:chOff x="0" y="0"/>
          <a:chExt cx="0" cy="0"/>
        </a:xfrm>
      </p:grpSpPr>
      <p:sp>
        <p:nvSpPr>
          <p:cNvPr id="152" name="Google Shape;152;g3eac864305c_0_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3" name="Google Shape;153;g3eac864305c_0_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7" name="Shape 157"/>
        <p:cNvGrpSpPr/>
        <p:nvPr/>
      </p:nvGrpSpPr>
      <p:grpSpPr>
        <a:xfrm>
          <a:off x="0" y="0"/>
          <a:ext cx="0" cy="0"/>
          <a:chOff x="0" y="0"/>
          <a:chExt cx="0" cy="0"/>
        </a:xfrm>
      </p:grpSpPr>
      <p:sp>
        <p:nvSpPr>
          <p:cNvPr id="158" name="Google Shape;158;g3df0b28992b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9" name="Google Shape;159;g3df0b28992b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3" name="Shape 163"/>
        <p:cNvGrpSpPr/>
        <p:nvPr/>
      </p:nvGrpSpPr>
      <p:grpSpPr>
        <a:xfrm>
          <a:off x="0" y="0"/>
          <a:ext cx="0" cy="0"/>
          <a:chOff x="0" y="0"/>
          <a:chExt cx="0" cy="0"/>
        </a:xfrm>
      </p:grpSpPr>
      <p:sp>
        <p:nvSpPr>
          <p:cNvPr id="164" name="Google Shape;164;g3d825659488_0_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5" name="Google Shape;165;g3d825659488_0_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 name="Shape 56"/>
        <p:cNvGrpSpPr/>
        <p:nvPr/>
      </p:nvGrpSpPr>
      <p:grpSpPr>
        <a:xfrm>
          <a:off x="0" y="0"/>
          <a:ext cx="0" cy="0"/>
          <a:chOff x="0" y="0"/>
          <a:chExt cx="0" cy="0"/>
        </a:xfrm>
      </p:grpSpPr>
      <p:sp>
        <p:nvSpPr>
          <p:cNvPr id="57" name="Google Shape;57;g3d825659488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8" name="Google Shape;58;g3d825659488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 name="Shape 62"/>
        <p:cNvGrpSpPr/>
        <p:nvPr/>
      </p:nvGrpSpPr>
      <p:grpSpPr>
        <a:xfrm>
          <a:off x="0" y="0"/>
          <a:ext cx="0" cy="0"/>
          <a:chOff x="0" y="0"/>
          <a:chExt cx="0" cy="0"/>
        </a:xfrm>
      </p:grpSpPr>
      <p:sp>
        <p:nvSpPr>
          <p:cNvPr id="63" name="Google Shape;63;g3eac864305c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4" name="Google Shape;64;g3eac864305c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 name="Shape 69"/>
        <p:cNvGrpSpPr/>
        <p:nvPr/>
      </p:nvGrpSpPr>
      <p:grpSpPr>
        <a:xfrm>
          <a:off x="0" y="0"/>
          <a:ext cx="0" cy="0"/>
          <a:chOff x="0" y="0"/>
          <a:chExt cx="0" cy="0"/>
        </a:xfrm>
      </p:grpSpPr>
      <p:sp>
        <p:nvSpPr>
          <p:cNvPr id="70" name="Google Shape;70;g3eac864305c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1" name="Google Shape;71;g3eac864305c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 name="Shape 76"/>
        <p:cNvGrpSpPr/>
        <p:nvPr/>
      </p:nvGrpSpPr>
      <p:grpSpPr>
        <a:xfrm>
          <a:off x="0" y="0"/>
          <a:ext cx="0" cy="0"/>
          <a:chOff x="0" y="0"/>
          <a:chExt cx="0" cy="0"/>
        </a:xfrm>
      </p:grpSpPr>
      <p:sp>
        <p:nvSpPr>
          <p:cNvPr id="77" name="Google Shape;77;g3eac864305c_0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8" name="Google Shape;78;g3eac864305c_0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 name="Shape 83"/>
        <p:cNvGrpSpPr/>
        <p:nvPr/>
      </p:nvGrpSpPr>
      <p:grpSpPr>
        <a:xfrm>
          <a:off x="0" y="0"/>
          <a:ext cx="0" cy="0"/>
          <a:chOff x="0" y="0"/>
          <a:chExt cx="0" cy="0"/>
        </a:xfrm>
      </p:grpSpPr>
      <p:sp>
        <p:nvSpPr>
          <p:cNvPr id="84" name="Google Shape;84;g3eac864305c_0_8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5" name="Google Shape;85;g3eac864305c_0_8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 name="Shape 90"/>
        <p:cNvGrpSpPr/>
        <p:nvPr/>
      </p:nvGrpSpPr>
      <p:grpSpPr>
        <a:xfrm>
          <a:off x="0" y="0"/>
          <a:ext cx="0" cy="0"/>
          <a:chOff x="0" y="0"/>
          <a:chExt cx="0" cy="0"/>
        </a:xfrm>
      </p:grpSpPr>
      <p:sp>
        <p:nvSpPr>
          <p:cNvPr id="91" name="Google Shape;91;g3eac864305c_0_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2" name="Google Shape;92;g3eac864305c_0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 name="Shape 97"/>
        <p:cNvGrpSpPr/>
        <p:nvPr/>
      </p:nvGrpSpPr>
      <p:grpSpPr>
        <a:xfrm>
          <a:off x="0" y="0"/>
          <a:ext cx="0" cy="0"/>
          <a:chOff x="0" y="0"/>
          <a:chExt cx="0" cy="0"/>
        </a:xfrm>
      </p:grpSpPr>
      <p:sp>
        <p:nvSpPr>
          <p:cNvPr id="98" name="Google Shape;98;g3eac864305c_0_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9" name="Google Shape;99;g3eac864305c_0_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 name="Shape 104"/>
        <p:cNvGrpSpPr/>
        <p:nvPr/>
      </p:nvGrpSpPr>
      <p:grpSpPr>
        <a:xfrm>
          <a:off x="0" y="0"/>
          <a:ext cx="0" cy="0"/>
          <a:chOff x="0" y="0"/>
          <a:chExt cx="0" cy="0"/>
        </a:xfrm>
      </p:grpSpPr>
      <p:sp>
        <p:nvSpPr>
          <p:cNvPr id="105" name="Google Shape;105;g3eac864305c_0_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6" name="Google Shape;106;g3eac864305c_0_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GB"/>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13.png"/><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4.png"/><Relationship Id="rId4" Type="http://schemas.openxmlformats.org/officeDocument/2006/relationships/image" Target="../media/image3.png"/><Relationship Id="rId5" Type="http://schemas.openxmlformats.org/officeDocument/2006/relationships/image" Target="../media/image8.png"/><Relationship Id="rId6" Type="http://schemas.openxmlformats.org/officeDocument/2006/relationships/image" Target="../media/image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17.png"/><Relationship Id="rId4" Type="http://schemas.openxmlformats.org/officeDocument/2006/relationships/image" Target="../media/image11.png"/><Relationship Id="rId5" Type="http://schemas.openxmlformats.org/officeDocument/2006/relationships/image" Target="../media/image1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6.xml"/><Relationship Id="rId3" Type="http://schemas.openxmlformats.org/officeDocument/2006/relationships/hyperlink" Target="https://repo.sensora.lv/project/wandering-soul" TargetMode="Externa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6.gi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18.gi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1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5.gi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1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FF"/>
        </a:solidFill>
      </p:bgPr>
    </p:bg>
    <p:spTree>
      <p:nvGrpSpPr>
        <p:cNvPr id="53" name="Shape 53"/>
        <p:cNvGrpSpPr/>
        <p:nvPr/>
      </p:nvGrpSpPr>
      <p:grpSpPr>
        <a:xfrm>
          <a:off x="0" y="0"/>
          <a:ext cx="0" cy="0"/>
          <a:chOff x="0" y="0"/>
          <a:chExt cx="0" cy="0"/>
        </a:xfrm>
      </p:grpSpPr>
      <p:sp>
        <p:nvSpPr>
          <p:cNvPr id="54" name="Google Shape;54;p13"/>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lang="en-GB">
                <a:solidFill>
                  <a:srgbClr val="FFFFFF"/>
                </a:solidFill>
                <a:latin typeface="Roboto Mono Medium"/>
                <a:ea typeface="Roboto Mono Medium"/>
                <a:cs typeface="Roboto Mono Medium"/>
                <a:sym typeface="Roboto Mono Medium"/>
              </a:rPr>
              <a:t>Wandering</a:t>
            </a:r>
            <a:r>
              <a:rPr lang="en-GB">
                <a:solidFill>
                  <a:srgbClr val="FFFFFF"/>
                </a:solidFill>
                <a:latin typeface="Roboto Mono Medium"/>
                <a:ea typeface="Roboto Mono Medium"/>
                <a:cs typeface="Roboto Mono Medium"/>
                <a:sym typeface="Roboto Mono Medium"/>
              </a:rPr>
              <a:t> Soul</a:t>
            </a:r>
            <a:endParaRPr>
              <a:solidFill>
                <a:srgbClr val="FFFFFF"/>
              </a:solidFill>
              <a:latin typeface="Roboto Mono Medium"/>
              <a:ea typeface="Roboto Mono Medium"/>
              <a:cs typeface="Roboto Mono Medium"/>
              <a:sym typeface="Roboto Mono Medium"/>
            </a:endParaRPr>
          </a:p>
        </p:txBody>
      </p:sp>
      <p:sp>
        <p:nvSpPr>
          <p:cNvPr id="55" name="Google Shape;55;p13"/>
          <p:cNvSpPr txBox="1"/>
          <p:nvPr>
            <p:ph idx="1" type="subTitle"/>
          </p:nvPr>
        </p:nvSpPr>
        <p:spPr>
          <a:xfrm>
            <a:off x="311700" y="2834125"/>
            <a:ext cx="8721900" cy="21972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Clr>
                <a:schemeClr val="dk1"/>
              </a:buClr>
              <a:buSzPts val="1100"/>
              <a:buFont typeface="Arial"/>
              <a:buNone/>
            </a:pPr>
            <a:r>
              <a:rPr lang="en-GB">
                <a:solidFill>
                  <a:srgbClr val="EFEFEF"/>
                </a:solidFill>
              </a:rPr>
              <a:t>Ekonomikas un kultūras augstskola</a:t>
            </a:r>
            <a:endParaRPr>
              <a:solidFill>
                <a:srgbClr val="EFEFEF"/>
              </a:solidFill>
            </a:endParaRPr>
          </a:p>
          <a:p>
            <a:pPr indent="0" lvl="0" marL="0" rtl="0" algn="ctr">
              <a:spcBef>
                <a:spcPts val="0"/>
              </a:spcBef>
              <a:spcAft>
                <a:spcPts val="0"/>
              </a:spcAft>
              <a:buNone/>
            </a:pPr>
            <a:r>
              <a:rPr lang="en-GB">
                <a:solidFill>
                  <a:srgbClr val="EFEFEF"/>
                </a:solidFill>
              </a:rPr>
              <a:t>2026 </a:t>
            </a:r>
            <a:endParaRPr>
              <a:solidFill>
                <a:srgbClr val="EFEFEF"/>
              </a:solidFill>
            </a:endParaRPr>
          </a:p>
          <a:p>
            <a:pPr indent="0" lvl="0" marL="0" rtl="0" algn="ctr">
              <a:spcBef>
                <a:spcPts val="0"/>
              </a:spcBef>
              <a:spcAft>
                <a:spcPts val="0"/>
              </a:spcAft>
              <a:buNone/>
            </a:pPr>
            <a:r>
              <a:rPr lang="en-GB">
                <a:solidFill>
                  <a:srgbClr val="EFEFEF"/>
                </a:solidFill>
              </a:rPr>
              <a:t>Markuss </a:t>
            </a:r>
            <a:r>
              <a:rPr lang="en-GB">
                <a:solidFill>
                  <a:srgbClr val="EFEFEF"/>
                </a:solidFill>
              </a:rPr>
              <a:t>Šteimaks, </a:t>
            </a:r>
            <a:endParaRPr>
              <a:solidFill>
                <a:srgbClr val="EFEFEF"/>
              </a:solidFill>
            </a:endParaRPr>
          </a:p>
          <a:p>
            <a:pPr indent="0" lvl="0" marL="0" rtl="0" algn="ctr">
              <a:spcBef>
                <a:spcPts val="0"/>
              </a:spcBef>
              <a:spcAft>
                <a:spcPts val="0"/>
              </a:spcAft>
              <a:buNone/>
            </a:pPr>
            <a:r>
              <a:rPr lang="en-GB">
                <a:solidFill>
                  <a:srgbClr val="EFEFEF"/>
                </a:solidFill>
              </a:rPr>
              <a:t>Emīlija Geršebeka- Cīrule</a:t>
            </a:r>
            <a:endParaRPr>
              <a:solidFill>
                <a:srgbClr val="EFEFEF"/>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FF">
            <a:alpha val="67270"/>
          </a:srgbClr>
        </a:solidFill>
      </p:bgPr>
    </p:bg>
    <p:spTree>
      <p:nvGrpSpPr>
        <p:cNvPr id="114" name="Shape 114"/>
        <p:cNvGrpSpPr/>
        <p:nvPr/>
      </p:nvGrpSpPr>
      <p:grpSpPr>
        <a:xfrm>
          <a:off x="0" y="0"/>
          <a:ext cx="0" cy="0"/>
          <a:chOff x="0" y="0"/>
          <a:chExt cx="0" cy="0"/>
        </a:xfrm>
      </p:grpSpPr>
      <p:sp>
        <p:nvSpPr>
          <p:cNvPr id="115" name="Google Shape;115;p22"/>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p>
            <a:pPr indent="0" lvl="0" marL="0" rtl="0" algn="just">
              <a:lnSpc>
                <a:spcPct val="150000"/>
              </a:lnSpc>
              <a:spcBef>
                <a:spcPts val="1200"/>
              </a:spcBef>
              <a:spcAft>
                <a:spcPts val="1200"/>
              </a:spcAft>
              <a:buClr>
                <a:schemeClr val="dk1"/>
              </a:buClr>
              <a:buSzPts val="1100"/>
              <a:buFont typeface="Arial"/>
              <a:buNone/>
            </a:pPr>
            <a:r>
              <a:rPr lang="en-GB" sz="2500">
                <a:solidFill>
                  <a:schemeClr val="lt1"/>
                </a:solidFill>
                <a:latin typeface="Roboto Mono"/>
                <a:ea typeface="Roboto Mono"/>
                <a:cs typeface="Roboto Mono"/>
                <a:sym typeface="Roboto Mono"/>
              </a:rPr>
              <a:t>Gleznu puzle</a:t>
            </a:r>
            <a:endParaRPr sz="2500">
              <a:solidFill>
                <a:schemeClr val="lt1"/>
              </a:solidFill>
              <a:latin typeface="Roboto Mono"/>
              <a:ea typeface="Roboto Mono"/>
              <a:cs typeface="Roboto Mono"/>
              <a:sym typeface="Roboto Mono"/>
            </a:endParaRPr>
          </a:p>
        </p:txBody>
      </p:sp>
      <p:sp>
        <p:nvSpPr>
          <p:cNvPr id="116" name="Google Shape;116;p22"/>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lnSpc>
                <a:spcPct val="150000"/>
              </a:lnSpc>
              <a:spcBef>
                <a:spcPts val="1200"/>
              </a:spcBef>
              <a:spcAft>
                <a:spcPts val="0"/>
              </a:spcAft>
              <a:buClr>
                <a:schemeClr val="dk1"/>
              </a:buClr>
              <a:buSzPts val="1100"/>
              <a:buFont typeface="Arial"/>
              <a:buNone/>
            </a:pPr>
            <a:r>
              <a:rPr lang="en-GB" sz="1900">
                <a:solidFill>
                  <a:schemeClr val="lt1"/>
                </a:solidFill>
                <a:latin typeface="Roboto Mono"/>
                <a:ea typeface="Roboto Mono"/>
                <a:cs typeface="Roboto Mono"/>
                <a:sym typeface="Roboto Mono"/>
              </a:rPr>
              <a:t>Gleznu puzle ir mehānika, kurā spēlētājam jānovieto objekti noteiktās pozīcijās, izmantojot gleznu kā vizuālu norādi.</a:t>
            </a:r>
            <a:endParaRPr sz="1900">
              <a:solidFill>
                <a:schemeClr val="lt1"/>
              </a:solidFill>
              <a:latin typeface="Roboto Mono"/>
              <a:ea typeface="Roboto Mono"/>
              <a:cs typeface="Roboto Mono"/>
              <a:sym typeface="Roboto Mono"/>
            </a:endParaRPr>
          </a:p>
          <a:p>
            <a:pPr indent="0" lvl="0" marL="0" rtl="0" algn="l">
              <a:spcBef>
                <a:spcPts val="1200"/>
              </a:spcBef>
              <a:spcAft>
                <a:spcPts val="1200"/>
              </a:spcAft>
              <a:buNone/>
            </a:pPr>
            <a:r>
              <a:t/>
            </a:r>
            <a:endParaRPr/>
          </a:p>
        </p:txBody>
      </p:sp>
      <p:pic>
        <p:nvPicPr>
          <p:cNvPr id="117" name="Google Shape;117;p22" title="puzzlehin455t3-export.png"/>
          <p:cNvPicPr preferRelativeResize="0"/>
          <p:nvPr/>
        </p:nvPicPr>
        <p:blipFill>
          <a:blip r:embed="rId3">
            <a:alphaModFix/>
          </a:blip>
          <a:stretch>
            <a:fillRect/>
          </a:stretch>
        </p:blipFill>
        <p:spPr>
          <a:xfrm>
            <a:off x="5910250" y="2173225"/>
            <a:ext cx="2007625" cy="2676826"/>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FF">
            <a:alpha val="67270"/>
          </a:srgbClr>
        </a:solidFill>
      </p:bgPr>
    </p:bg>
    <p:spTree>
      <p:nvGrpSpPr>
        <p:cNvPr id="121" name="Shape 121"/>
        <p:cNvGrpSpPr/>
        <p:nvPr/>
      </p:nvGrpSpPr>
      <p:grpSpPr>
        <a:xfrm>
          <a:off x="0" y="0"/>
          <a:ext cx="0" cy="0"/>
          <a:chOff x="0" y="0"/>
          <a:chExt cx="0" cy="0"/>
        </a:xfrm>
      </p:grpSpPr>
      <p:sp>
        <p:nvSpPr>
          <p:cNvPr id="122" name="Google Shape;122;p23"/>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p>
            <a:pPr indent="0" lvl="0" marL="0" rtl="0" algn="just">
              <a:lnSpc>
                <a:spcPct val="150000"/>
              </a:lnSpc>
              <a:spcBef>
                <a:spcPts val="1200"/>
              </a:spcBef>
              <a:spcAft>
                <a:spcPts val="1200"/>
              </a:spcAft>
              <a:buClr>
                <a:schemeClr val="dk1"/>
              </a:buClr>
              <a:buSzPts val="1100"/>
              <a:buFont typeface="Arial"/>
              <a:buNone/>
            </a:pPr>
            <a:r>
              <a:rPr lang="en-GB" sz="2500">
                <a:solidFill>
                  <a:schemeClr val="lt1"/>
                </a:solidFill>
                <a:latin typeface="Roboto Mono"/>
                <a:ea typeface="Roboto Mono"/>
                <a:cs typeface="Roboto Mono"/>
                <a:sym typeface="Roboto Mono"/>
              </a:rPr>
              <a:t>Pārvietojami objekti</a:t>
            </a:r>
            <a:endParaRPr sz="2500">
              <a:solidFill>
                <a:schemeClr val="lt1"/>
              </a:solidFill>
              <a:latin typeface="Roboto Mono"/>
              <a:ea typeface="Roboto Mono"/>
              <a:cs typeface="Roboto Mono"/>
              <a:sym typeface="Roboto Mono"/>
            </a:endParaRPr>
          </a:p>
        </p:txBody>
      </p:sp>
      <p:sp>
        <p:nvSpPr>
          <p:cNvPr id="123" name="Google Shape;123;p23"/>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lnSpc>
                <a:spcPct val="150000"/>
              </a:lnSpc>
              <a:spcBef>
                <a:spcPts val="1200"/>
              </a:spcBef>
              <a:spcAft>
                <a:spcPts val="0"/>
              </a:spcAft>
              <a:buClr>
                <a:schemeClr val="dk1"/>
              </a:buClr>
              <a:buSzPts val="1100"/>
              <a:buFont typeface="Arial"/>
              <a:buNone/>
            </a:pPr>
            <a:r>
              <a:rPr lang="en-GB" sz="1900">
                <a:solidFill>
                  <a:schemeClr val="lt1"/>
                </a:solidFill>
                <a:latin typeface="Roboto Mono"/>
                <a:ea typeface="Roboto Mono"/>
                <a:cs typeface="Roboto Mono"/>
                <a:sym typeface="Roboto Mono"/>
              </a:rPr>
              <a:t>Spēlē ir sastopami dažādi vienkārši objekti, piemēram, kastes, riepas, krēsli un galdi. Tie galvenokārt kalpo kā pužļu elementi, kurus spoks var pārvietot, lai izpildītu puzles.</a:t>
            </a:r>
            <a:endParaRPr sz="1900">
              <a:solidFill>
                <a:schemeClr val="lt1"/>
              </a:solidFill>
              <a:latin typeface="Roboto Mono"/>
              <a:ea typeface="Roboto Mono"/>
              <a:cs typeface="Roboto Mono"/>
              <a:sym typeface="Roboto Mono"/>
            </a:endParaRPr>
          </a:p>
          <a:p>
            <a:pPr indent="0" lvl="0" marL="0" rtl="0" algn="just">
              <a:lnSpc>
                <a:spcPct val="150000"/>
              </a:lnSpc>
              <a:spcBef>
                <a:spcPts val="1200"/>
              </a:spcBef>
              <a:spcAft>
                <a:spcPts val="0"/>
              </a:spcAft>
              <a:buClr>
                <a:schemeClr val="dk1"/>
              </a:buClr>
              <a:buSzPts val="1100"/>
              <a:buFont typeface="Arial"/>
              <a:buNone/>
            </a:pPr>
            <a:r>
              <a:t/>
            </a:r>
            <a:endParaRPr sz="1200">
              <a:solidFill>
                <a:schemeClr val="dk1"/>
              </a:solidFill>
              <a:latin typeface="Times New Roman"/>
              <a:ea typeface="Times New Roman"/>
              <a:cs typeface="Times New Roman"/>
              <a:sym typeface="Times New Roman"/>
            </a:endParaRPr>
          </a:p>
          <a:p>
            <a:pPr indent="0" lvl="0" marL="0" rtl="0" algn="l">
              <a:spcBef>
                <a:spcPts val="600"/>
              </a:spcBef>
              <a:spcAft>
                <a:spcPts val="1200"/>
              </a:spcAft>
              <a:buNone/>
            </a:pPr>
            <a:r>
              <a:t/>
            </a:r>
            <a:endParaRPr/>
          </a:p>
        </p:txBody>
      </p:sp>
      <p:pic>
        <p:nvPicPr>
          <p:cNvPr id="124" name="Google Shape;124;p23" title="chair12333-export.png"/>
          <p:cNvPicPr preferRelativeResize="0"/>
          <p:nvPr/>
        </p:nvPicPr>
        <p:blipFill>
          <a:blip r:embed="rId3">
            <a:alphaModFix/>
          </a:blip>
          <a:stretch>
            <a:fillRect/>
          </a:stretch>
        </p:blipFill>
        <p:spPr>
          <a:xfrm>
            <a:off x="3766600" y="3003950"/>
            <a:ext cx="4837700" cy="161257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FF">
            <a:alpha val="67270"/>
          </a:srgbClr>
        </a:solidFill>
      </p:bgPr>
    </p:bg>
    <p:spTree>
      <p:nvGrpSpPr>
        <p:cNvPr id="128" name="Shape 128"/>
        <p:cNvGrpSpPr/>
        <p:nvPr/>
      </p:nvGrpSpPr>
      <p:grpSpPr>
        <a:xfrm>
          <a:off x="0" y="0"/>
          <a:ext cx="0" cy="0"/>
          <a:chOff x="0" y="0"/>
          <a:chExt cx="0" cy="0"/>
        </a:xfrm>
      </p:grpSpPr>
      <p:pic>
        <p:nvPicPr>
          <p:cNvPr id="129" name="Google Shape;129;p24" title="Screenshot 2026-04-20 at 23.58.51.png"/>
          <p:cNvPicPr preferRelativeResize="0"/>
          <p:nvPr/>
        </p:nvPicPr>
        <p:blipFill rotWithShape="1">
          <a:blip r:embed="rId3">
            <a:alphaModFix/>
          </a:blip>
          <a:srcRect b="-3590" l="0" r="0" t="3590"/>
          <a:stretch/>
        </p:blipFill>
        <p:spPr>
          <a:xfrm>
            <a:off x="278550" y="889337"/>
            <a:ext cx="4213427" cy="3036626"/>
          </a:xfrm>
          <a:prstGeom prst="rect">
            <a:avLst/>
          </a:prstGeom>
          <a:noFill/>
          <a:ln>
            <a:noFill/>
          </a:ln>
        </p:spPr>
      </p:pic>
      <p:pic>
        <p:nvPicPr>
          <p:cNvPr id="130" name="Google Shape;130;p24" title="Screenshot 2026-04-20 at 23.59.39.png"/>
          <p:cNvPicPr preferRelativeResize="0"/>
          <p:nvPr/>
        </p:nvPicPr>
        <p:blipFill>
          <a:blip r:embed="rId4">
            <a:alphaModFix/>
          </a:blip>
          <a:stretch>
            <a:fillRect/>
          </a:stretch>
        </p:blipFill>
        <p:spPr>
          <a:xfrm>
            <a:off x="4602150" y="1063513"/>
            <a:ext cx="4383427" cy="2688276"/>
          </a:xfrm>
          <a:prstGeom prst="rect">
            <a:avLst/>
          </a:prstGeom>
          <a:noFill/>
          <a:ln>
            <a:noFill/>
          </a:ln>
        </p:spPr>
      </p:pic>
      <p:sp>
        <p:nvSpPr>
          <p:cNvPr id="131" name="Google Shape;131;p24"/>
          <p:cNvSpPr txBox="1"/>
          <p:nvPr/>
        </p:nvSpPr>
        <p:spPr>
          <a:xfrm>
            <a:off x="290063" y="3838663"/>
            <a:ext cx="4190400" cy="769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1900">
                <a:solidFill>
                  <a:schemeClr val="lt1"/>
                </a:solidFill>
                <a:latin typeface="Roboto Mono"/>
                <a:ea typeface="Roboto Mono"/>
                <a:cs typeface="Roboto Mono"/>
                <a:sym typeface="Roboto Mono"/>
              </a:rPr>
              <a:t>Pirmais prototips ar mehānikām</a:t>
            </a:r>
            <a:endParaRPr sz="1900">
              <a:solidFill>
                <a:schemeClr val="lt1"/>
              </a:solidFill>
              <a:latin typeface="Roboto Mono"/>
              <a:ea typeface="Roboto Mono"/>
              <a:cs typeface="Roboto Mono"/>
              <a:sym typeface="Roboto Mono"/>
            </a:endParaRPr>
          </a:p>
        </p:txBody>
      </p:sp>
      <p:sp>
        <p:nvSpPr>
          <p:cNvPr id="132" name="Google Shape;132;p24"/>
          <p:cNvSpPr txBox="1"/>
          <p:nvPr/>
        </p:nvSpPr>
        <p:spPr>
          <a:xfrm>
            <a:off x="5808063" y="3838675"/>
            <a:ext cx="1971600" cy="477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1900">
                <a:solidFill>
                  <a:schemeClr val="lt1"/>
                </a:solidFill>
                <a:latin typeface="Roboto Mono"/>
                <a:ea typeface="Roboto Mono"/>
                <a:cs typeface="Roboto Mono"/>
                <a:sym typeface="Roboto Mono"/>
              </a:rPr>
              <a:t>Dizains</a:t>
            </a:r>
            <a:endParaRPr sz="1900">
              <a:solidFill>
                <a:schemeClr val="lt1"/>
              </a:solidFill>
              <a:latin typeface="Roboto Mono"/>
              <a:ea typeface="Roboto Mono"/>
              <a:cs typeface="Roboto Mono"/>
              <a:sym typeface="Roboto Mono"/>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FF">
            <a:alpha val="67270"/>
          </a:srgbClr>
        </a:solidFill>
      </p:bgPr>
    </p:bg>
    <p:spTree>
      <p:nvGrpSpPr>
        <p:cNvPr id="136" name="Shape 136"/>
        <p:cNvGrpSpPr/>
        <p:nvPr/>
      </p:nvGrpSpPr>
      <p:grpSpPr>
        <a:xfrm>
          <a:off x="0" y="0"/>
          <a:ext cx="0" cy="0"/>
          <a:chOff x="0" y="0"/>
          <a:chExt cx="0" cy="0"/>
        </a:xfrm>
      </p:grpSpPr>
      <p:pic>
        <p:nvPicPr>
          <p:cNvPr id="137" name="Google Shape;137;p25" title="ros1111e.png"/>
          <p:cNvPicPr preferRelativeResize="0"/>
          <p:nvPr/>
        </p:nvPicPr>
        <p:blipFill>
          <a:blip r:embed="rId3">
            <a:alphaModFix/>
          </a:blip>
          <a:stretch>
            <a:fillRect/>
          </a:stretch>
        </p:blipFill>
        <p:spPr>
          <a:xfrm>
            <a:off x="305550" y="155954"/>
            <a:ext cx="4701850" cy="3009197"/>
          </a:xfrm>
          <a:prstGeom prst="rect">
            <a:avLst/>
          </a:prstGeom>
          <a:noFill/>
          <a:ln>
            <a:noFill/>
          </a:ln>
        </p:spPr>
      </p:pic>
      <p:pic>
        <p:nvPicPr>
          <p:cNvPr id="138" name="Google Shape;138;p25" title="ghost-wip-Shessssset.png"/>
          <p:cNvPicPr preferRelativeResize="0"/>
          <p:nvPr/>
        </p:nvPicPr>
        <p:blipFill>
          <a:blip r:embed="rId4">
            <a:alphaModFix/>
          </a:blip>
          <a:stretch>
            <a:fillRect/>
          </a:stretch>
        </p:blipFill>
        <p:spPr>
          <a:xfrm>
            <a:off x="7833810" y="534224"/>
            <a:ext cx="801725" cy="11245952"/>
          </a:xfrm>
          <a:prstGeom prst="rect">
            <a:avLst/>
          </a:prstGeom>
          <a:noFill/>
          <a:ln>
            <a:noFill/>
          </a:ln>
        </p:spPr>
      </p:pic>
      <p:pic>
        <p:nvPicPr>
          <p:cNvPr id="139" name="Google Shape;139;p25" title="roseWIP-Sh21eet.png"/>
          <p:cNvPicPr preferRelativeResize="0"/>
          <p:nvPr/>
        </p:nvPicPr>
        <p:blipFill>
          <a:blip r:embed="rId5">
            <a:alphaModFix/>
          </a:blip>
          <a:stretch>
            <a:fillRect/>
          </a:stretch>
        </p:blipFill>
        <p:spPr>
          <a:xfrm>
            <a:off x="4605475" y="758425"/>
            <a:ext cx="3510250" cy="3510250"/>
          </a:xfrm>
          <a:prstGeom prst="rect">
            <a:avLst/>
          </a:prstGeom>
          <a:noFill/>
          <a:ln>
            <a:noFill/>
          </a:ln>
        </p:spPr>
      </p:pic>
      <p:sp>
        <p:nvSpPr>
          <p:cNvPr id="140" name="Google Shape;140;p25"/>
          <p:cNvSpPr txBox="1"/>
          <p:nvPr/>
        </p:nvSpPr>
        <p:spPr>
          <a:xfrm>
            <a:off x="429250" y="2749650"/>
            <a:ext cx="4190400" cy="477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1900">
                <a:solidFill>
                  <a:schemeClr val="lt1"/>
                </a:solidFill>
                <a:latin typeface="Roboto Mono"/>
                <a:ea typeface="Roboto Mono"/>
                <a:cs typeface="Roboto Mono"/>
                <a:sym typeface="Roboto Mono"/>
              </a:rPr>
              <a:t>Pirmais dizains un opcijas</a:t>
            </a:r>
            <a:endParaRPr sz="1900">
              <a:solidFill>
                <a:schemeClr val="lt1"/>
              </a:solidFill>
              <a:latin typeface="Roboto Mono"/>
              <a:ea typeface="Roboto Mono"/>
              <a:cs typeface="Roboto Mono"/>
              <a:sym typeface="Roboto Mono"/>
            </a:endParaRPr>
          </a:p>
        </p:txBody>
      </p:sp>
      <p:sp>
        <p:nvSpPr>
          <p:cNvPr id="141" name="Google Shape;141;p25"/>
          <p:cNvSpPr txBox="1"/>
          <p:nvPr/>
        </p:nvSpPr>
        <p:spPr>
          <a:xfrm>
            <a:off x="5544225" y="4268675"/>
            <a:ext cx="1851000" cy="769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1900">
                <a:solidFill>
                  <a:schemeClr val="lt1"/>
                </a:solidFill>
                <a:latin typeface="Roboto Mono"/>
                <a:ea typeface="Roboto Mono"/>
                <a:cs typeface="Roboto Mono"/>
                <a:sym typeface="Roboto Mono"/>
              </a:rPr>
              <a:t>Pēdējais dizains</a:t>
            </a:r>
            <a:endParaRPr sz="1900">
              <a:solidFill>
                <a:schemeClr val="lt1"/>
              </a:solidFill>
              <a:latin typeface="Roboto Mono"/>
              <a:ea typeface="Roboto Mono"/>
              <a:cs typeface="Roboto Mono"/>
              <a:sym typeface="Roboto Mono"/>
            </a:endParaRPr>
          </a:p>
        </p:txBody>
      </p:sp>
      <p:pic>
        <p:nvPicPr>
          <p:cNvPr id="142" name="Google Shape;142;p25" title="color.png"/>
          <p:cNvPicPr preferRelativeResize="0"/>
          <p:nvPr/>
        </p:nvPicPr>
        <p:blipFill>
          <a:blip r:embed="rId6">
            <a:alphaModFix/>
          </a:blip>
          <a:stretch>
            <a:fillRect/>
          </a:stretch>
        </p:blipFill>
        <p:spPr>
          <a:xfrm>
            <a:off x="0" y="3786700"/>
            <a:ext cx="4887400" cy="13568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FF">
            <a:alpha val="67270"/>
          </a:srgbClr>
        </a:solidFill>
      </p:bgPr>
    </p:bg>
    <p:spTree>
      <p:nvGrpSpPr>
        <p:cNvPr id="146" name="Shape 146"/>
        <p:cNvGrpSpPr/>
        <p:nvPr/>
      </p:nvGrpSpPr>
      <p:grpSpPr>
        <a:xfrm>
          <a:off x="0" y="0"/>
          <a:ext cx="0" cy="0"/>
          <a:chOff x="0" y="0"/>
          <a:chExt cx="0" cy="0"/>
        </a:xfrm>
      </p:grpSpPr>
      <p:pic>
        <p:nvPicPr>
          <p:cNvPr id="147" name="Google Shape;147;p26" title="Screenshot 2026-04-21 at 00.28.17.png"/>
          <p:cNvPicPr preferRelativeResize="0"/>
          <p:nvPr/>
        </p:nvPicPr>
        <p:blipFill>
          <a:blip r:embed="rId3">
            <a:alphaModFix/>
          </a:blip>
          <a:stretch>
            <a:fillRect/>
          </a:stretch>
        </p:blipFill>
        <p:spPr>
          <a:xfrm>
            <a:off x="283750" y="2655388"/>
            <a:ext cx="4131502" cy="2281586"/>
          </a:xfrm>
          <a:prstGeom prst="rect">
            <a:avLst/>
          </a:prstGeom>
          <a:noFill/>
          <a:ln>
            <a:noFill/>
          </a:ln>
        </p:spPr>
      </p:pic>
      <p:pic>
        <p:nvPicPr>
          <p:cNvPr id="148" name="Google Shape;148;p26" title="Screenshot 2026-04-21 at 00.28.48.png"/>
          <p:cNvPicPr preferRelativeResize="0"/>
          <p:nvPr/>
        </p:nvPicPr>
        <p:blipFill>
          <a:blip r:embed="rId4">
            <a:alphaModFix/>
          </a:blip>
          <a:stretch>
            <a:fillRect/>
          </a:stretch>
        </p:blipFill>
        <p:spPr>
          <a:xfrm>
            <a:off x="4771548" y="2655400"/>
            <a:ext cx="4073825" cy="2281575"/>
          </a:xfrm>
          <a:prstGeom prst="rect">
            <a:avLst/>
          </a:prstGeom>
          <a:noFill/>
          <a:ln>
            <a:noFill/>
          </a:ln>
        </p:spPr>
      </p:pic>
      <p:sp>
        <p:nvSpPr>
          <p:cNvPr id="149" name="Google Shape;149;p26"/>
          <p:cNvSpPr txBox="1"/>
          <p:nvPr/>
        </p:nvSpPr>
        <p:spPr>
          <a:xfrm>
            <a:off x="283750" y="888388"/>
            <a:ext cx="6292800" cy="1354500"/>
          </a:xfrm>
          <a:prstGeom prst="rect">
            <a:avLst/>
          </a:prstGeom>
          <a:noFill/>
          <a:ln>
            <a:noFill/>
          </a:ln>
        </p:spPr>
        <p:txBody>
          <a:bodyPr anchorCtr="0" anchor="t" bIns="91425" lIns="91425" spcFirstLastPara="1" rIns="91425" wrap="square" tIns="91425">
            <a:spAutoFit/>
          </a:bodyPr>
          <a:lstStyle/>
          <a:p>
            <a:pPr indent="0" lvl="0" marL="0" rtl="0" algn="just">
              <a:lnSpc>
                <a:spcPct val="150000"/>
              </a:lnSpc>
              <a:spcBef>
                <a:spcPts val="0"/>
              </a:spcBef>
              <a:spcAft>
                <a:spcPts val="600"/>
              </a:spcAft>
              <a:buClr>
                <a:schemeClr val="dk1"/>
              </a:buClr>
              <a:buSzPts val="1100"/>
              <a:buFont typeface="Arial"/>
              <a:buNone/>
            </a:pPr>
            <a:r>
              <a:rPr lang="en-GB" sz="1900">
                <a:solidFill>
                  <a:schemeClr val="lt1"/>
                </a:solidFill>
                <a:latin typeface="Roboto Mono"/>
                <a:ea typeface="Roboto Mono"/>
                <a:cs typeface="Roboto Mono"/>
                <a:sym typeface="Roboto Mono"/>
              </a:rPr>
              <a:t>Lietotāja saskarnes (UI) dizains ir iedvesmots no veco televizoru vizuālā stila. </a:t>
            </a:r>
            <a:endParaRPr sz="1900">
              <a:solidFill>
                <a:schemeClr val="lt1"/>
              </a:solidFill>
              <a:latin typeface="Roboto Mono"/>
              <a:ea typeface="Roboto Mono"/>
              <a:cs typeface="Roboto Mono"/>
              <a:sym typeface="Roboto Mono"/>
            </a:endParaRPr>
          </a:p>
        </p:txBody>
      </p:sp>
      <p:pic>
        <p:nvPicPr>
          <p:cNvPr id="150" name="Google Shape;150;p26" title="Screenshot 2026-04-21 at 00.34.10.png"/>
          <p:cNvPicPr preferRelativeResize="0"/>
          <p:nvPr/>
        </p:nvPicPr>
        <p:blipFill>
          <a:blip r:embed="rId5">
            <a:alphaModFix/>
          </a:blip>
          <a:stretch>
            <a:fillRect/>
          </a:stretch>
        </p:blipFill>
        <p:spPr>
          <a:xfrm>
            <a:off x="6687544" y="177852"/>
            <a:ext cx="2157833" cy="231387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FF">
            <a:alpha val="67270"/>
          </a:srgbClr>
        </a:solidFill>
      </p:bgPr>
    </p:bg>
    <p:spTree>
      <p:nvGrpSpPr>
        <p:cNvPr id="154" name="Shape 154"/>
        <p:cNvGrpSpPr/>
        <p:nvPr/>
      </p:nvGrpSpPr>
      <p:grpSpPr>
        <a:xfrm>
          <a:off x="0" y="0"/>
          <a:ext cx="0" cy="0"/>
          <a:chOff x="0" y="0"/>
          <a:chExt cx="0" cy="0"/>
        </a:xfrm>
      </p:grpSpPr>
      <p:sp>
        <p:nvSpPr>
          <p:cNvPr id="155" name="Google Shape;155;p27"/>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p>
            <a:pPr indent="0" lvl="0" marL="367030" rtl="0" algn="ctr">
              <a:lnSpc>
                <a:spcPct val="150000"/>
              </a:lnSpc>
              <a:spcBef>
                <a:spcPts val="0"/>
              </a:spcBef>
              <a:spcAft>
                <a:spcPts val="600"/>
              </a:spcAft>
              <a:buClr>
                <a:schemeClr val="dk1"/>
              </a:buClr>
              <a:buSzPts val="1100"/>
              <a:buFont typeface="Arial"/>
              <a:buNone/>
            </a:pPr>
            <a:r>
              <a:rPr lang="en-GB" sz="2500">
                <a:solidFill>
                  <a:schemeClr val="lt1"/>
                </a:solidFill>
                <a:latin typeface="Roboto Mono"/>
                <a:ea typeface="Roboto Mono"/>
                <a:cs typeface="Roboto Mono"/>
                <a:sym typeface="Roboto Mono"/>
              </a:rPr>
              <a:t>Spēles audio, mūzika un skaņu efekti</a:t>
            </a:r>
            <a:endParaRPr sz="2500">
              <a:solidFill>
                <a:schemeClr val="lt1"/>
              </a:solidFill>
              <a:latin typeface="Roboto Mono"/>
              <a:ea typeface="Roboto Mono"/>
              <a:cs typeface="Roboto Mono"/>
              <a:sym typeface="Roboto Mono"/>
            </a:endParaRPr>
          </a:p>
        </p:txBody>
      </p:sp>
      <p:sp>
        <p:nvSpPr>
          <p:cNvPr id="156" name="Google Shape;156;p27"/>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lnSpc>
                <a:spcPct val="150000"/>
              </a:lnSpc>
              <a:spcBef>
                <a:spcPts val="1200"/>
              </a:spcBef>
              <a:spcAft>
                <a:spcPts val="1200"/>
              </a:spcAft>
              <a:buClr>
                <a:schemeClr val="dk1"/>
              </a:buClr>
              <a:buSzPts val="1100"/>
              <a:buFont typeface="Arial"/>
              <a:buNone/>
            </a:pPr>
            <a:r>
              <a:rPr lang="en-GB" sz="1900">
                <a:solidFill>
                  <a:schemeClr val="lt1"/>
                </a:solidFill>
                <a:latin typeface="Roboto Mono"/>
                <a:ea typeface="Roboto Mono"/>
                <a:cs typeface="Roboto Mono"/>
                <a:sym typeface="Roboto Mono"/>
              </a:rPr>
              <a:t>Spēles audio dizains ir veidots ar mērķi radīt melanholisku un industriālu atmosfēru, izmantojot drūmu fona mūziku un ambientus skaņas elementus.</a:t>
            </a:r>
            <a:endParaRPr sz="1900">
              <a:solidFill>
                <a:schemeClr val="lt1"/>
              </a:solidFill>
              <a:latin typeface="Roboto Mono"/>
              <a:ea typeface="Roboto Mono"/>
              <a:cs typeface="Roboto Mono"/>
              <a:sym typeface="Roboto Mono"/>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FF">
            <a:alpha val="67270"/>
          </a:srgbClr>
        </a:solidFill>
      </p:bgPr>
    </p:bg>
    <p:spTree>
      <p:nvGrpSpPr>
        <p:cNvPr id="160" name="Shape 160"/>
        <p:cNvGrpSpPr/>
        <p:nvPr/>
      </p:nvGrpSpPr>
      <p:grpSpPr>
        <a:xfrm>
          <a:off x="0" y="0"/>
          <a:ext cx="0" cy="0"/>
          <a:chOff x="0" y="0"/>
          <a:chExt cx="0" cy="0"/>
        </a:xfrm>
      </p:grpSpPr>
      <p:sp>
        <p:nvSpPr>
          <p:cNvPr id="161" name="Google Shape;161;p28"/>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en-GB" u="sng">
                <a:solidFill>
                  <a:schemeClr val="hlink"/>
                </a:solidFill>
                <a:hlinkClick r:id="rId3"/>
              </a:rPr>
              <a:t>https://repo.sensora.lv/project/wandering-soul</a:t>
            </a:r>
            <a:endParaRPr>
              <a:solidFill>
                <a:schemeClr val="lt1"/>
              </a:solidFill>
            </a:endParaRPr>
          </a:p>
        </p:txBody>
      </p:sp>
      <p:sp>
        <p:nvSpPr>
          <p:cNvPr id="162" name="Google Shape;162;p28"/>
          <p:cNvSpPr txBox="1"/>
          <p:nvPr/>
        </p:nvSpPr>
        <p:spPr>
          <a:xfrm>
            <a:off x="311700" y="3623250"/>
            <a:ext cx="82923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2000">
              <a:solidFill>
                <a:schemeClr val="lt1"/>
              </a:solidFill>
              <a:latin typeface="Roboto Mono"/>
              <a:ea typeface="Roboto Mono"/>
              <a:cs typeface="Roboto Mono"/>
              <a:sym typeface="Roboto Mono"/>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FF"/>
        </a:solidFill>
      </p:bgPr>
    </p:bg>
    <p:spTree>
      <p:nvGrpSpPr>
        <p:cNvPr id="166" name="Shape 166"/>
        <p:cNvGrpSpPr/>
        <p:nvPr/>
      </p:nvGrpSpPr>
      <p:grpSpPr>
        <a:xfrm>
          <a:off x="0" y="0"/>
          <a:ext cx="0" cy="0"/>
          <a:chOff x="0" y="0"/>
          <a:chExt cx="0" cy="0"/>
        </a:xfrm>
      </p:grpSpPr>
      <p:sp>
        <p:nvSpPr>
          <p:cNvPr id="167" name="Google Shape;167;p29"/>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en-GB" sz="2000">
                <a:solidFill>
                  <a:schemeClr val="lt1"/>
                </a:solidFill>
                <a:latin typeface="Roboto Mono"/>
                <a:ea typeface="Roboto Mono"/>
                <a:cs typeface="Roboto Mono"/>
                <a:sym typeface="Roboto Mono"/>
              </a:rPr>
              <a:t>See you next time!</a:t>
            </a:r>
            <a:endParaRPr sz="2000">
              <a:solidFill>
                <a:schemeClr val="lt1"/>
              </a:solidFill>
              <a:latin typeface="Roboto Mono"/>
              <a:ea typeface="Roboto Mono"/>
              <a:cs typeface="Roboto Mono"/>
              <a:sym typeface="Roboto Mono"/>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FF">
            <a:alpha val="67270"/>
          </a:srgbClr>
        </a:solidFill>
      </p:bgPr>
    </p:bg>
    <p:spTree>
      <p:nvGrpSpPr>
        <p:cNvPr id="59" name="Shape 59"/>
        <p:cNvGrpSpPr/>
        <p:nvPr/>
      </p:nvGrpSpPr>
      <p:grpSpPr>
        <a:xfrm>
          <a:off x="0" y="0"/>
          <a:ext cx="0" cy="0"/>
          <a:chOff x="0" y="0"/>
          <a:chExt cx="0" cy="0"/>
        </a:xfrm>
      </p:grpSpPr>
      <p:sp>
        <p:nvSpPr>
          <p:cNvPr id="60" name="Google Shape;60;p14"/>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a:solidFill>
                  <a:srgbClr val="FFFFFF"/>
                </a:solidFill>
                <a:latin typeface="Roboto Mono"/>
                <a:ea typeface="Roboto Mono"/>
                <a:cs typeface="Roboto Mono"/>
                <a:sym typeface="Roboto Mono"/>
              </a:rPr>
              <a:t>Spēles pārskats </a:t>
            </a:r>
            <a:endParaRPr>
              <a:solidFill>
                <a:srgbClr val="FFFFFF"/>
              </a:solidFill>
              <a:latin typeface="Roboto Mono"/>
              <a:ea typeface="Roboto Mono"/>
              <a:cs typeface="Roboto Mono"/>
              <a:sym typeface="Roboto Mono"/>
            </a:endParaRPr>
          </a:p>
        </p:txBody>
      </p:sp>
      <p:sp>
        <p:nvSpPr>
          <p:cNvPr id="61" name="Google Shape;61;p14"/>
          <p:cNvSpPr txBox="1"/>
          <p:nvPr>
            <p:ph idx="1" type="body"/>
          </p:nvPr>
        </p:nvSpPr>
        <p:spPr>
          <a:xfrm>
            <a:off x="311700" y="1152475"/>
            <a:ext cx="8520600" cy="3416400"/>
          </a:xfrm>
          <a:prstGeom prst="rect">
            <a:avLst/>
          </a:prstGeom>
          <a:ln cap="flat" cmpd="sng" w="9525">
            <a:solidFill>
              <a:schemeClr val="dk1"/>
            </a:solidFill>
            <a:prstDash val="solid"/>
            <a:round/>
            <a:headEnd len="sm" w="sm" type="none"/>
            <a:tailEnd len="sm" w="sm" type="none"/>
          </a:ln>
        </p:spPr>
        <p:txBody>
          <a:bodyPr anchorCtr="0" anchor="t" bIns="91425" lIns="91425" spcFirstLastPara="1" rIns="91425" wrap="square" tIns="91425">
            <a:normAutofit/>
          </a:bodyPr>
          <a:lstStyle/>
          <a:p>
            <a:pPr indent="0" lvl="0" marL="0" rtl="0" algn="l">
              <a:lnSpc>
                <a:spcPct val="150000"/>
              </a:lnSpc>
              <a:spcBef>
                <a:spcPts val="0"/>
              </a:spcBef>
              <a:spcAft>
                <a:spcPts val="0"/>
              </a:spcAft>
              <a:buClr>
                <a:schemeClr val="dk1"/>
              </a:buClr>
              <a:buSzPts val="1100"/>
              <a:buFont typeface="Arial"/>
              <a:buNone/>
            </a:pPr>
            <a:r>
              <a:rPr lang="en-GB" sz="2100">
                <a:solidFill>
                  <a:schemeClr val="lt1"/>
                </a:solidFill>
                <a:latin typeface="Roboto Mono"/>
                <a:ea typeface="Roboto Mono"/>
                <a:cs typeface="Roboto Mono"/>
                <a:sym typeface="Roboto Mono"/>
              </a:rPr>
              <a:t>"Wandering Soul" ir viena spēlētāja divdimensionāla puzļu un platformu spēle, kuras galvenā ideja ir sadarbība starp diviem varoņiem. Spēlētājam ir iespēja pārslēgt kontroli starp dzīvu tēlu un spoku.</a:t>
            </a:r>
            <a:endParaRPr sz="2100">
              <a:solidFill>
                <a:schemeClr val="lt1"/>
              </a:solidFill>
              <a:latin typeface="Roboto Mono"/>
              <a:ea typeface="Roboto Mono"/>
              <a:cs typeface="Roboto Mono"/>
              <a:sym typeface="Roboto Mono"/>
            </a:endParaRPr>
          </a:p>
          <a:p>
            <a:pPr indent="0" lvl="0" marL="0" rtl="0" algn="l">
              <a:spcBef>
                <a:spcPts val="1000"/>
              </a:spcBef>
              <a:spcAft>
                <a:spcPts val="1200"/>
              </a:spcAft>
              <a:buClr>
                <a:schemeClr val="dk1"/>
              </a:buClr>
              <a:buSzPts val="1100"/>
              <a:buFont typeface="Arial"/>
              <a:buNone/>
            </a:pPr>
            <a:r>
              <a:t/>
            </a:r>
            <a:endParaRPr>
              <a:solidFill>
                <a:schemeClr val="lt1"/>
              </a:solidFill>
              <a:latin typeface="Roboto Mono"/>
              <a:ea typeface="Roboto Mono"/>
              <a:cs typeface="Roboto Mono"/>
              <a:sym typeface="Roboto Mono"/>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FF">
            <a:alpha val="67270"/>
          </a:srgbClr>
        </a:solidFill>
      </p:bgPr>
    </p:bg>
    <p:spTree>
      <p:nvGrpSpPr>
        <p:cNvPr id="65" name="Shape 65"/>
        <p:cNvGrpSpPr/>
        <p:nvPr/>
      </p:nvGrpSpPr>
      <p:grpSpPr>
        <a:xfrm>
          <a:off x="0" y="0"/>
          <a:ext cx="0" cy="0"/>
          <a:chOff x="0" y="0"/>
          <a:chExt cx="0" cy="0"/>
        </a:xfrm>
      </p:grpSpPr>
      <p:sp>
        <p:nvSpPr>
          <p:cNvPr id="66" name="Google Shape;66;p1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p>
            <a:pPr indent="0" lvl="0" marL="0" rtl="0" algn="l">
              <a:spcBef>
                <a:spcPts val="0"/>
              </a:spcBef>
              <a:spcAft>
                <a:spcPts val="600"/>
              </a:spcAft>
              <a:buClr>
                <a:schemeClr val="dk1"/>
              </a:buClr>
              <a:buSzPts val="1100"/>
              <a:buFont typeface="Arial"/>
              <a:buNone/>
            </a:pPr>
            <a:r>
              <a:rPr lang="en-GB" sz="2500">
                <a:solidFill>
                  <a:schemeClr val="lt1"/>
                </a:solidFill>
                <a:latin typeface="Roboto Mono"/>
                <a:ea typeface="Roboto Mono"/>
                <a:cs typeface="Roboto Mono"/>
                <a:sym typeface="Roboto Mono"/>
              </a:rPr>
              <a:t>Spoka sistēma</a:t>
            </a:r>
            <a:endParaRPr sz="2500">
              <a:solidFill>
                <a:schemeClr val="lt1"/>
              </a:solidFill>
              <a:latin typeface="Roboto Mono"/>
              <a:ea typeface="Roboto Mono"/>
              <a:cs typeface="Roboto Mono"/>
              <a:sym typeface="Roboto Mono"/>
            </a:endParaRPr>
          </a:p>
        </p:txBody>
      </p:sp>
      <p:sp>
        <p:nvSpPr>
          <p:cNvPr id="67" name="Google Shape;67;p15"/>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lnSpc>
                <a:spcPct val="100000"/>
              </a:lnSpc>
              <a:spcBef>
                <a:spcPts val="0"/>
              </a:spcBef>
              <a:spcAft>
                <a:spcPts val="0"/>
              </a:spcAft>
              <a:buClr>
                <a:schemeClr val="dk1"/>
              </a:buClr>
              <a:buSzPts val="1100"/>
              <a:buFont typeface="Arial"/>
              <a:buNone/>
            </a:pPr>
            <a:r>
              <a:rPr lang="en-GB" sz="1900">
                <a:solidFill>
                  <a:schemeClr val="lt1"/>
                </a:solidFill>
                <a:latin typeface="Roboto Mono"/>
                <a:ea typeface="Roboto Mono"/>
                <a:cs typeface="Roboto Mono"/>
                <a:sym typeface="Roboto Mono"/>
              </a:rPr>
              <a:t>Spēlētājs var izšaut spoku izvēlētā virzienā. Izšaušanas spēks ir atkarīgs no uzlādes ilguma, kad spoks tiek izšauts tas lido cauri sienām līdz saskaras ar objektu kuru var pārņemt vai kad sasniedz maksimālo darbības attālumu.</a:t>
            </a:r>
            <a:endParaRPr sz="1900">
              <a:solidFill>
                <a:schemeClr val="lt1"/>
              </a:solidFill>
              <a:latin typeface="Roboto Mono"/>
              <a:ea typeface="Roboto Mono"/>
              <a:cs typeface="Roboto Mono"/>
              <a:sym typeface="Roboto Mono"/>
            </a:endParaRPr>
          </a:p>
          <a:p>
            <a:pPr indent="0" lvl="0" marL="0" rtl="0" algn="l">
              <a:spcBef>
                <a:spcPts val="600"/>
              </a:spcBef>
              <a:spcAft>
                <a:spcPts val="1200"/>
              </a:spcAft>
              <a:buNone/>
            </a:pPr>
            <a:r>
              <a:t/>
            </a:r>
            <a:endParaRPr/>
          </a:p>
        </p:txBody>
      </p:sp>
      <p:pic>
        <p:nvPicPr>
          <p:cNvPr id="68" name="Google Shape;68;p15"/>
          <p:cNvPicPr preferRelativeResize="0"/>
          <p:nvPr/>
        </p:nvPicPr>
        <p:blipFill>
          <a:blip r:embed="rId3">
            <a:alphaModFix/>
          </a:blip>
          <a:stretch>
            <a:fillRect/>
          </a:stretch>
        </p:blipFill>
        <p:spPr>
          <a:xfrm>
            <a:off x="6058875" y="2897875"/>
            <a:ext cx="2714625" cy="20193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FF">
            <a:alpha val="67270"/>
          </a:srgbClr>
        </a:solidFill>
      </p:bgPr>
    </p:bg>
    <p:spTree>
      <p:nvGrpSpPr>
        <p:cNvPr id="72" name="Shape 72"/>
        <p:cNvGrpSpPr/>
        <p:nvPr/>
      </p:nvGrpSpPr>
      <p:grpSpPr>
        <a:xfrm>
          <a:off x="0" y="0"/>
          <a:ext cx="0" cy="0"/>
          <a:chOff x="0" y="0"/>
          <a:chExt cx="0" cy="0"/>
        </a:xfrm>
      </p:grpSpPr>
      <p:sp>
        <p:nvSpPr>
          <p:cNvPr id="73" name="Google Shape;73;p16"/>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a:solidFill>
                  <a:schemeClr val="lt1"/>
                </a:solidFill>
                <a:latin typeface="Roboto Mono"/>
                <a:ea typeface="Roboto Mono"/>
                <a:cs typeface="Roboto Mono"/>
                <a:sym typeface="Roboto Mono"/>
              </a:rPr>
              <a:t>Pārņemšanas sistēma</a:t>
            </a:r>
            <a:endParaRPr>
              <a:solidFill>
                <a:schemeClr val="lt1"/>
              </a:solidFill>
              <a:latin typeface="Roboto Mono"/>
              <a:ea typeface="Roboto Mono"/>
              <a:cs typeface="Roboto Mono"/>
              <a:sym typeface="Roboto Mono"/>
            </a:endParaRPr>
          </a:p>
        </p:txBody>
      </p:sp>
      <p:sp>
        <p:nvSpPr>
          <p:cNvPr id="74" name="Google Shape;74;p16"/>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lnSpc>
                <a:spcPct val="100000"/>
              </a:lnSpc>
              <a:spcBef>
                <a:spcPts val="0"/>
              </a:spcBef>
              <a:spcAft>
                <a:spcPts val="0"/>
              </a:spcAft>
              <a:buClr>
                <a:schemeClr val="dk1"/>
              </a:buClr>
              <a:buSzPts val="1100"/>
              <a:buFont typeface="Arial"/>
              <a:buNone/>
            </a:pPr>
            <a:r>
              <a:rPr lang="en-GB" sz="1900">
                <a:solidFill>
                  <a:schemeClr val="lt1"/>
                </a:solidFill>
                <a:latin typeface="Roboto Mono"/>
                <a:ea typeface="Roboto Mono"/>
                <a:cs typeface="Roboto Mono"/>
                <a:sym typeface="Roboto Mono"/>
              </a:rPr>
              <a:t>Objekti, kurus iespējams apsēst, pēc kontroles pārņemšanas iegūst īpašu uzvedību. Apsēstie objekti spēj levitēt, brīvi pārvietoties un spēj rotēt jebkurā virzienā.</a:t>
            </a:r>
            <a:endParaRPr sz="1900">
              <a:solidFill>
                <a:schemeClr val="lt1"/>
              </a:solidFill>
              <a:latin typeface="Roboto Mono"/>
              <a:ea typeface="Roboto Mono"/>
              <a:cs typeface="Roboto Mono"/>
              <a:sym typeface="Roboto Mono"/>
            </a:endParaRPr>
          </a:p>
          <a:p>
            <a:pPr indent="0" lvl="0" marL="0" rtl="0" algn="l">
              <a:spcBef>
                <a:spcPts val="600"/>
              </a:spcBef>
              <a:spcAft>
                <a:spcPts val="1200"/>
              </a:spcAft>
              <a:buNone/>
            </a:pPr>
            <a:r>
              <a:t/>
            </a:r>
            <a:endParaRPr/>
          </a:p>
        </p:txBody>
      </p:sp>
      <p:pic>
        <p:nvPicPr>
          <p:cNvPr id="75" name="Google Shape;75;p16" title="Screen Recording 2026-06-11 at 05.52.53.gif"/>
          <p:cNvPicPr preferRelativeResize="0"/>
          <p:nvPr/>
        </p:nvPicPr>
        <p:blipFill>
          <a:blip r:embed="rId3">
            <a:alphaModFix/>
          </a:blip>
          <a:stretch>
            <a:fillRect/>
          </a:stretch>
        </p:blipFill>
        <p:spPr>
          <a:xfrm>
            <a:off x="4696099" y="2398025"/>
            <a:ext cx="3900749" cy="2510449"/>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FF">
            <a:alpha val="67270"/>
          </a:srgbClr>
        </a:solidFill>
      </p:bgPr>
    </p:bg>
    <p:spTree>
      <p:nvGrpSpPr>
        <p:cNvPr id="79" name="Shape 79"/>
        <p:cNvGrpSpPr/>
        <p:nvPr/>
      </p:nvGrpSpPr>
      <p:grpSpPr>
        <a:xfrm>
          <a:off x="0" y="0"/>
          <a:ext cx="0" cy="0"/>
          <a:chOff x="0" y="0"/>
          <a:chExt cx="0" cy="0"/>
        </a:xfrm>
      </p:grpSpPr>
      <p:sp>
        <p:nvSpPr>
          <p:cNvPr id="80" name="Google Shape;80;p17"/>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p>
            <a:pPr indent="0" lvl="0" marL="0" rtl="0" algn="l">
              <a:spcBef>
                <a:spcPts val="0"/>
              </a:spcBef>
              <a:spcAft>
                <a:spcPts val="600"/>
              </a:spcAft>
              <a:buClr>
                <a:schemeClr val="dk1"/>
              </a:buClr>
              <a:buSzPts val="1100"/>
              <a:buFont typeface="Arial"/>
              <a:buNone/>
            </a:pPr>
            <a:r>
              <a:rPr lang="en-GB" sz="2500">
                <a:solidFill>
                  <a:schemeClr val="lt1"/>
                </a:solidFill>
                <a:latin typeface="Roboto Mono"/>
                <a:ea typeface="Roboto Mono"/>
                <a:cs typeface="Roboto Mono"/>
                <a:sym typeface="Roboto Mono"/>
              </a:rPr>
              <a:t>Spiedienu plāksnes</a:t>
            </a:r>
            <a:endParaRPr sz="2500">
              <a:solidFill>
                <a:schemeClr val="lt1"/>
              </a:solidFill>
              <a:latin typeface="Roboto Mono"/>
              <a:ea typeface="Roboto Mono"/>
              <a:cs typeface="Roboto Mono"/>
              <a:sym typeface="Roboto Mono"/>
            </a:endParaRPr>
          </a:p>
        </p:txBody>
      </p:sp>
      <p:sp>
        <p:nvSpPr>
          <p:cNvPr id="81" name="Google Shape;81;p17"/>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lnSpc>
                <a:spcPct val="100000"/>
              </a:lnSpc>
              <a:spcBef>
                <a:spcPts val="0"/>
              </a:spcBef>
              <a:spcAft>
                <a:spcPts val="600"/>
              </a:spcAft>
              <a:buClr>
                <a:schemeClr val="dk1"/>
              </a:buClr>
              <a:buSzPts val="1100"/>
              <a:buFont typeface="Arial"/>
              <a:buNone/>
            </a:pPr>
            <a:r>
              <a:rPr lang="en-GB" sz="1900">
                <a:solidFill>
                  <a:schemeClr val="lt1"/>
                </a:solidFill>
                <a:latin typeface="Roboto Mono"/>
                <a:ea typeface="Roboto Mono"/>
                <a:cs typeface="Roboto Mono"/>
                <a:sym typeface="Roboto Mono"/>
              </a:rPr>
              <a:t>Objekts, kas aktivizējas kad uz tā  uzkāpj spēlētājs vai tiek novietots objekts. Aktivācijas brīdī tās nosūta signālu. </a:t>
            </a:r>
            <a:endParaRPr sz="1900">
              <a:solidFill>
                <a:schemeClr val="lt1"/>
              </a:solidFill>
              <a:latin typeface="Roboto Mono"/>
              <a:ea typeface="Roboto Mono"/>
              <a:cs typeface="Roboto Mono"/>
              <a:sym typeface="Roboto Mono"/>
            </a:endParaRPr>
          </a:p>
        </p:txBody>
      </p:sp>
      <p:pic>
        <p:nvPicPr>
          <p:cNvPr id="82" name="Google Shape;82;p17" title="plates-export.png"/>
          <p:cNvPicPr preferRelativeResize="0"/>
          <p:nvPr/>
        </p:nvPicPr>
        <p:blipFill>
          <a:blip r:embed="rId3">
            <a:alphaModFix/>
          </a:blip>
          <a:stretch>
            <a:fillRect/>
          </a:stretch>
        </p:blipFill>
        <p:spPr>
          <a:xfrm>
            <a:off x="6358400" y="2275375"/>
            <a:ext cx="1755375" cy="263305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FF">
            <a:alpha val="67270"/>
          </a:srgbClr>
        </a:solidFill>
      </p:bgPr>
    </p:bg>
    <p:spTree>
      <p:nvGrpSpPr>
        <p:cNvPr id="86" name="Shape 86"/>
        <p:cNvGrpSpPr/>
        <p:nvPr/>
      </p:nvGrpSpPr>
      <p:grpSpPr>
        <a:xfrm>
          <a:off x="0" y="0"/>
          <a:ext cx="0" cy="0"/>
          <a:chOff x="0" y="0"/>
          <a:chExt cx="0" cy="0"/>
        </a:xfrm>
      </p:grpSpPr>
      <p:sp>
        <p:nvSpPr>
          <p:cNvPr id="87" name="Google Shape;87;p18"/>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p>
            <a:pPr indent="0" lvl="0" marL="0" rtl="0" algn="just">
              <a:lnSpc>
                <a:spcPct val="150000"/>
              </a:lnSpc>
              <a:spcBef>
                <a:spcPts val="1200"/>
              </a:spcBef>
              <a:spcAft>
                <a:spcPts val="1200"/>
              </a:spcAft>
              <a:buClr>
                <a:schemeClr val="dk1"/>
              </a:buClr>
              <a:buSzPts val="1100"/>
              <a:buFont typeface="Arial"/>
              <a:buNone/>
            </a:pPr>
            <a:r>
              <a:rPr lang="en-GB" sz="2500">
                <a:solidFill>
                  <a:schemeClr val="lt1"/>
                </a:solidFill>
                <a:latin typeface="Roboto Mono"/>
                <a:ea typeface="Roboto Mono"/>
                <a:cs typeface="Roboto Mono"/>
                <a:sym typeface="Roboto Mono"/>
              </a:rPr>
              <a:t>Signālu durvis</a:t>
            </a:r>
            <a:endParaRPr sz="2500">
              <a:solidFill>
                <a:schemeClr val="lt1"/>
              </a:solidFill>
              <a:latin typeface="Roboto Mono"/>
              <a:ea typeface="Roboto Mono"/>
              <a:cs typeface="Roboto Mono"/>
              <a:sym typeface="Roboto Mono"/>
            </a:endParaRPr>
          </a:p>
        </p:txBody>
      </p:sp>
      <p:sp>
        <p:nvSpPr>
          <p:cNvPr id="88" name="Google Shape;88;p18"/>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lnSpc>
                <a:spcPct val="150000"/>
              </a:lnSpc>
              <a:spcBef>
                <a:spcPts val="1200"/>
              </a:spcBef>
              <a:spcAft>
                <a:spcPts val="1200"/>
              </a:spcAft>
              <a:buClr>
                <a:schemeClr val="dk1"/>
              </a:buClr>
              <a:buSzPts val="1100"/>
              <a:buFont typeface="Arial"/>
              <a:buNone/>
            </a:pPr>
            <a:r>
              <a:rPr lang="en-GB" sz="1900">
                <a:solidFill>
                  <a:schemeClr val="lt1"/>
                </a:solidFill>
                <a:latin typeface="Roboto Mono"/>
                <a:ea typeface="Roboto Mono"/>
                <a:cs typeface="Roboto Mono"/>
                <a:sym typeface="Roboto Mono"/>
              </a:rPr>
              <a:t>Signālu durvis ir objekti, kas reaģē uz saņemtajiem signāliem. Tās iespējams konfigurēt tā, lai atvērtos pēc viena vai vairāku signālu saņemšanas.</a:t>
            </a:r>
            <a:endParaRPr sz="2100">
              <a:solidFill>
                <a:schemeClr val="dk1"/>
              </a:solidFill>
              <a:latin typeface="Times New Roman"/>
              <a:ea typeface="Times New Roman"/>
              <a:cs typeface="Times New Roman"/>
              <a:sym typeface="Times New Roman"/>
            </a:endParaRPr>
          </a:p>
        </p:txBody>
      </p:sp>
      <p:pic>
        <p:nvPicPr>
          <p:cNvPr id="89" name="Google Shape;89;p18" title="pressureDoor1.png"/>
          <p:cNvPicPr preferRelativeResize="0"/>
          <p:nvPr/>
        </p:nvPicPr>
        <p:blipFill>
          <a:blip r:embed="rId3">
            <a:alphaModFix/>
          </a:blip>
          <a:stretch>
            <a:fillRect/>
          </a:stretch>
        </p:blipFill>
        <p:spPr>
          <a:xfrm>
            <a:off x="6250925" y="2656900"/>
            <a:ext cx="2373825" cy="237382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FF">
            <a:alpha val="67270"/>
          </a:srgbClr>
        </a:solidFill>
      </p:bgPr>
    </p:bg>
    <p:spTree>
      <p:nvGrpSpPr>
        <p:cNvPr id="93" name="Shape 93"/>
        <p:cNvGrpSpPr/>
        <p:nvPr/>
      </p:nvGrpSpPr>
      <p:grpSpPr>
        <a:xfrm>
          <a:off x="0" y="0"/>
          <a:ext cx="0" cy="0"/>
          <a:chOff x="0" y="0"/>
          <a:chExt cx="0" cy="0"/>
        </a:xfrm>
      </p:grpSpPr>
      <p:sp>
        <p:nvSpPr>
          <p:cNvPr id="94" name="Google Shape;94;p19"/>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a:solidFill>
                  <a:schemeClr val="lt1"/>
                </a:solidFill>
                <a:latin typeface="Roboto Mono"/>
                <a:ea typeface="Roboto Mono"/>
                <a:cs typeface="Roboto Mono"/>
                <a:sym typeface="Roboto Mono"/>
              </a:rPr>
              <a:t>Lielie fēni</a:t>
            </a:r>
            <a:endParaRPr>
              <a:solidFill>
                <a:schemeClr val="lt1"/>
              </a:solidFill>
              <a:latin typeface="Roboto Mono"/>
              <a:ea typeface="Roboto Mono"/>
              <a:cs typeface="Roboto Mono"/>
              <a:sym typeface="Roboto Mono"/>
            </a:endParaRPr>
          </a:p>
        </p:txBody>
      </p:sp>
      <p:sp>
        <p:nvSpPr>
          <p:cNvPr id="95" name="Google Shape;95;p19"/>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lnSpc>
                <a:spcPct val="150000"/>
              </a:lnSpc>
              <a:spcBef>
                <a:spcPts val="1200"/>
              </a:spcBef>
              <a:spcAft>
                <a:spcPts val="0"/>
              </a:spcAft>
              <a:buNone/>
            </a:pPr>
            <a:r>
              <a:rPr lang="en-GB" sz="1900">
                <a:solidFill>
                  <a:schemeClr val="lt1"/>
                </a:solidFill>
                <a:latin typeface="Roboto Mono"/>
                <a:ea typeface="Roboto Mono"/>
                <a:cs typeface="Roboto Mono"/>
                <a:sym typeface="Roboto Mono"/>
              </a:rPr>
              <a:t>Spēlētājs var izmantot fēnu, lai sasniegtu augstākas platformas vai pārvarētu šķēršļus. Daži fēni rada spēcīgu gaisa plūsmu kam nevar iziet cauri.</a:t>
            </a:r>
            <a:endParaRPr sz="1900">
              <a:solidFill>
                <a:schemeClr val="lt1"/>
              </a:solidFill>
              <a:latin typeface="Roboto Mono"/>
              <a:ea typeface="Roboto Mono"/>
              <a:cs typeface="Roboto Mono"/>
              <a:sym typeface="Roboto Mono"/>
            </a:endParaRPr>
          </a:p>
          <a:p>
            <a:pPr indent="0" lvl="0" marL="0" rtl="0" algn="l">
              <a:lnSpc>
                <a:spcPct val="100000"/>
              </a:lnSpc>
              <a:spcBef>
                <a:spcPts val="1200"/>
              </a:spcBef>
              <a:spcAft>
                <a:spcPts val="600"/>
              </a:spcAft>
              <a:buClr>
                <a:schemeClr val="dk1"/>
              </a:buClr>
              <a:buSzPts val="1100"/>
              <a:buFont typeface="Arial"/>
              <a:buNone/>
            </a:pPr>
            <a:r>
              <a:t/>
            </a:r>
            <a:endParaRPr sz="1200">
              <a:solidFill>
                <a:schemeClr val="dk1"/>
              </a:solidFill>
              <a:latin typeface="Times New Roman"/>
              <a:ea typeface="Times New Roman"/>
              <a:cs typeface="Times New Roman"/>
              <a:sym typeface="Times New Roman"/>
            </a:endParaRPr>
          </a:p>
        </p:txBody>
      </p:sp>
      <p:pic>
        <p:nvPicPr>
          <p:cNvPr id="96" name="Google Shape;96;p19"/>
          <p:cNvPicPr preferRelativeResize="0"/>
          <p:nvPr/>
        </p:nvPicPr>
        <p:blipFill>
          <a:blip r:embed="rId3">
            <a:alphaModFix/>
          </a:blip>
          <a:stretch>
            <a:fillRect/>
          </a:stretch>
        </p:blipFill>
        <p:spPr>
          <a:xfrm>
            <a:off x="7039950" y="2467925"/>
            <a:ext cx="1216925" cy="260595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FF">
            <a:alpha val="67270"/>
          </a:srgbClr>
        </a:solidFill>
      </p:bgPr>
    </p:bg>
    <p:spTree>
      <p:nvGrpSpPr>
        <p:cNvPr id="100" name="Shape 100"/>
        <p:cNvGrpSpPr/>
        <p:nvPr/>
      </p:nvGrpSpPr>
      <p:grpSpPr>
        <a:xfrm>
          <a:off x="0" y="0"/>
          <a:ext cx="0" cy="0"/>
          <a:chOff x="0" y="0"/>
          <a:chExt cx="0" cy="0"/>
        </a:xfrm>
      </p:grpSpPr>
      <p:sp>
        <p:nvSpPr>
          <p:cNvPr id="101" name="Google Shape;101;p20"/>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p>
            <a:pPr indent="0" lvl="0" marL="0" rtl="0" algn="just">
              <a:lnSpc>
                <a:spcPct val="150000"/>
              </a:lnSpc>
              <a:spcBef>
                <a:spcPts val="1200"/>
              </a:spcBef>
              <a:spcAft>
                <a:spcPts val="1200"/>
              </a:spcAft>
              <a:buClr>
                <a:schemeClr val="dk1"/>
              </a:buClr>
              <a:buSzPts val="1100"/>
              <a:buFont typeface="Arial"/>
              <a:buNone/>
            </a:pPr>
            <a:r>
              <a:rPr lang="en-GB" sz="2500">
                <a:solidFill>
                  <a:schemeClr val="lt1"/>
                </a:solidFill>
                <a:latin typeface="Roboto Mono"/>
                <a:ea typeface="Roboto Mono"/>
                <a:cs typeface="Roboto Mono"/>
                <a:sym typeface="Roboto Mono"/>
              </a:rPr>
              <a:t>Rotējošā puzle</a:t>
            </a:r>
            <a:endParaRPr sz="2500">
              <a:solidFill>
                <a:schemeClr val="lt1"/>
              </a:solidFill>
              <a:latin typeface="Roboto Mono"/>
              <a:ea typeface="Roboto Mono"/>
              <a:cs typeface="Roboto Mono"/>
              <a:sym typeface="Roboto Mono"/>
            </a:endParaRPr>
          </a:p>
        </p:txBody>
      </p:sp>
      <p:sp>
        <p:nvSpPr>
          <p:cNvPr id="102" name="Google Shape;102;p20"/>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lnSpc>
                <a:spcPct val="150000"/>
              </a:lnSpc>
              <a:spcBef>
                <a:spcPts val="1200"/>
              </a:spcBef>
              <a:spcAft>
                <a:spcPts val="0"/>
              </a:spcAft>
              <a:buClr>
                <a:schemeClr val="dk1"/>
              </a:buClr>
              <a:buSzPts val="1100"/>
              <a:buFont typeface="Arial"/>
              <a:buNone/>
            </a:pPr>
            <a:r>
              <a:rPr lang="en-GB" sz="1900">
                <a:solidFill>
                  <a:schemeClr val="lt1"/>
                </a:solidFill>
                <a:latin typeface="Roboto Mono"/>
                <a:ea typeface="Roboto Mono"/>
                <a:cs typeface="Roboto Mono"/>
                <a:sym typeface="Roboto Mono"/>
              </a:rPr>
              <a:t>Rotējošā puzle ir slēdzis, kas nosūta signālu tikai tad, kad tas ir pagriezts pareizajā rotācijā. Pēc apsēšanas spēlētājs var slēdzi rotēt 360° leņķī.</a:t>
            </a:r>
            <a:endParaRPr sz="1900">
              <a:solidFill>
                <a:schemeClr val="lt1"/>
              </a:solidFill>
              <a:latin typeface="Roboto Mono"/>
              <a:ea typeface="Roboto Mono"/>
              <a:cs typeface="Roboto Mono"/>
              <a:sym typeface="Roboto Mono"/>
            </a:endParaRPr>
          </a:p>
          <a:p>
            <a:pPr indent="0" lvl="0" marL="0" rtl="0" algn="just">
              <a:lnSpc>
                <a:spcPct val="150000"/>
              </a:lnSpc>
              <a:spcBef>
                <a:spcPts val="1200"/>
              </a:spcBef>
              <a:spcAft>
                <a:spcPts val="0"/>
              </a:spcAft>
              <a:buClr>
                <a:schemeClr val="dk1"/>
              </a:buClr>
              <a:buSzPts val="1100"/>
              <a:buFont typeface="Arial"/>
              <a:buNone/>
            </a:pPr>
            <a:r>
              <a:t/>
            </a:r>
            <a:endParaRPr sz="1200">
              <a:solidFill>
                <a:schemeClr val="dk1"/>
              </a:solidFill>
              <a:latin typeface="Times New Roman"/>
              <a:ea typeface="Times New Roman"/>
              <a:cs typeface="Times New Roman"/>
              <a:sym typeface="Times New Roman"/>
            </a:endParaRPr>
          </a:p>
          <a:p>
            <a:pPr indent="0" lvl="0" marL="0" rtl="0" algn="l">
              <a:spcBef>
                <a:spcPts val="600"/>
              </a:spcBef>
              <a:spcAft>
                <a:spcPts val="1200"/>
              </a:spcAft>
              <a:buNone/>
            </a:pPr>
            <a:r>
              <a:t/>
            </a:r>
            <a:endParaRPr/>
          </a:p>
        </p:txBody>
      </p:sp>
      <p:pic>
        <p:nvPicPr>
          <p:cNvPr id="103" name="Google Shape;103;p20" title="Screenshot 2026-05-07 at 12.13.07.png"/>
          <p:cNvPicPr preferRelativeResize="0"/>
          <p:nvPr/>
        </p:nvPicPr>
        <p:blipFill>
          <a:blip r:embed="rId3">
            <a:alphaModFix/>
          </a:blip>
          <a:stretch>
            <a:fillRect/>
          </a:stretch>
        </p:blipFill>
        <p:spPr>
          <a:xfrm>
            <a:off x="5782975" y="2864675"/>
            <a:ext cx="2089898" cy="185165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FF">
            <a:alpha val="67270"/>
          </a:srgbClr>
        </a:solidFill>
      </p:bgPr>
    </p:bg>
    <p:spTree>
      <p:nvGrpSpPr>
        <p:cNvPr id="107" name="Shape 107"/>
        <p:cNvGrpSpPr/>
        <p:nvPr/>
      </p:nvGrpSpPr>
      <p:grpSpPr>
        <a:xfrm>
          <a:off x="0" y="0"/>
          <a:ext cx="0" cy="0"/>
          <a:chOff x="0" y="0"/>
          <a:chExt cx="0" cy="0"/>
        </a:xfrm>
      </p:grpSpPr>
      <p:sp>
        <p:nvSpPr>
          <p:cNvPr id="108" name="Google Shape;108;p21"/>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p>
            <a:pPr indent="0" lvl="0" marL="0" rtl="0" algn="just">
              <a:lnSpc>
                <a:spcPct val="150000"/>
              </a:lnSpc>
              <a:spcBef>
                <a:spcPts val="1200"/>
              </a:spcBef>
              <a:spcAft>
                <a:spcPts val="1200"/>
              </a:spcAft>
              <a:buClr>
                <a:schemeClr val="dk1"/>
              </a:buClr>
              <a:buSzPts val="1100"/>
              <a:buFont typeface="Arial"/>
              <a:buNone/>
            </a:pPr>
            <a:r>
              <a:rPr lang="en-GB" sz="2500">
                <a:solidFill>
                  <a:schemeClr val="lt1"/>
                </a:solidFill>
                <a:latin typeface="Roboto Mono"/>
                <a:ea typeface="Roboto Mono"/>
                <a:cs typeface="Roboto Mono"/>
                <a:sym typeface="Roboto Mono"/>
              </a:rPr>
              <a:t>Lāzera uztvērējs/ Spogulis</a:t>
            </a:r>
            <a:endParaRPr sz="2500">
              <a:solidFill>
                <a:schemeClr val="lt1"/>
              </a:solidFill>
              <a:latin typeface="Roboto Mono"/>
              <a:ea typeface="Roboto Mono"/>
              <a:cs typeface="Roboto Mono"/>
              <a:sym typeface="Roboto Mono"/>
            </a:endParaRPr>
          </a:p>
        </p:txBody>
      </p:sp>
      <p:sp>
        <p:nvSpPr>
          <p:cNvPr id="109" name="Google Shape;109;p21"/>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lnSpc>
                <a:spcPct val="150000"/>
              </a:lnSpc>
              <a:spcBef>
                <a:spcPts val="1200"/>
              </a:spcBef>
              <a:spcAft>
                <a:spcPts val="0"/>
              </a:spcAft>
              <a:buClr>
                <a:schemeClr val="dk1"/>
              </a:buClr>
              <a:buSzPts val="1100"/>
              <a:buFont typeface="Arial"/>
              <a:buNone/>
            </a:pPr>
            <a:r>
              <a:rPr lang="en-GB" sz="1700">
                <a:solidFill>
                  <a:schemeClr val="lt1"/>
                </a:solidFill>
                <a:latin typeface="Roboto Mono"/>
                <a:ea typeface="Roboto Mono"/>
                <a:cs typeface="Roboto Mono"/>
                <a:sym typeface="Roboto Mono"/>
              </a:rPr>
              <a:t>Lāzera uztvērējs aktivizējas, kad tajā trāpa lāzera staru. Aktivizācijas brīdī tas nosūta signālu saistītajiem objektiem.</a:t>
            </a:r>
            <a:endParaRPr sz="1700">
              <a:solidFill>
                <a:schemeClr val="lt1"/>
              </a:solidFill>
              <a:latin typeface="Roboto Mono"/>
              <a:ea typeface="Roboto Mono"/>
              <a:cs typeface="Roboto Mono"/>
              <a:sym typeface="Roboto Mono"/>
            </a:endParaRPr>
          </a:p>
          <a:p>
            <a:pPr indent="0" lvl="0" marL="0" rtl="0" algn="just">
              <a:lnSpc>
                <a:spcPct val="150000"/>
              </a:lnSpc>
              <a:spcBef>
                <a:spcPts val="1200"/>
              </a:spcBef>
              <a:spcAft>
                <a:spcPts val="0"/>
              </a:spcAft>
              <a:buClr>
                <a:schemeClr val="dk1"/>
              </a:buClr>
              <a:buSzPts val="1100"/>
              <a:buFont typeface="Arial"/>
              <a:buNone/>
            </a:pPr>
            <a:r>
              <a:rPr lang="en-GB" sz="1700">
                <a:solidFill>
                  <a:schemeClr val="lt1"/>
                </a:solidFill>
                <a:latin typeface="Roboto Mono"/>
                <a:ea typeface="Roboto Mono"/>
                <a:cs typeface="Roboto Mono"/>
                <a:sym typeface="Roboto Mono"/>
              </a:rPr>
              <a:t>Spogulis atstaro lāzera staru un maina tā virzienu. Kad spogulis tiek apsēsts, to iespējams rotēt 360° leņķī.</a:t>
            </a:r>
            <a:endParaRPr sz="1700">
              <a:solidFill>
                <a:schemeClr val="lt1"/>
              </a:solidFill>
              <a:latin typeface="Roboto Mono"/>
              <a:ea typeface="Roboto Mono"/>
              <a:cs typeface="Roboto Mono"/>
              <a:sym typeface="Roboto Mono"/>
            </a:endParaRPr>
          </a:p>
          <a:p>
            <a:pPr indent="0" lvl="0" marL="0" rtl="0" algn="l">
              <a:spcBef>
                <a:spcPts val="1200"/>
              </a:spcBef>
              <a:spcAft>
                <a:spcPts val="1200"/>
              </a:spcAft>
              <a:buNone/>
            </a:pPr>
            <a:r>
              <a:t/>
            </a:r>
            <a:endParaRPr/>
          </a:p>
        </p:txBody>
      </p:sp>
      <p:pic>
        <p:nvPicPr>
          <p:cNvPr id="110" name="Google Shape;110;p21" title="Screenshot 2026-05-07 at 12.25.20.png"/>
          <p:cNvPicPr preferRelativeResize="0"/>
          <p:nvPr/>
        </p:nvPicPr>
        <p:blipFill>
          <a:blip r:embed="rId3">
            <a:alphaModFix/>
          </a:blip>
          <a:stretch>
            <a:fillRect/>
          </a:stretch>
        </p:blipFill>
        <p:spPr>
          <a:xfrm>
            <a:off x="4979699" y="3249600"/>
            <a:ext cx="3085524" cy="1703674"/>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