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Lst>
  <p:sldSz cx="18288000" cy="10287000"/>
  <p:notesSz cx="6858000" cy="9144000"/>
  <p:embeddedFontLst>
    <p:embeddedFont>
      <p:font typeface="TT Firs Neue Bold" charset="1" panose="02000803030000020004"/>
      <p:regular r:id="rId18"/>
    </p:embeddedFont>
    <p:embeddedFont>
      <p:font typeface="Public Sans Bold" charset="1" panose="00000000000000000000"/>
      <p:regular r:id="rId19"/>
    </p:embeddedFont>
    <p:embeddedFont>
      <p:font typeface="TT Firs Neue" charset="1" panose="02000503030000020004"/>
      <p:regular r:id="rId2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3.png" Type="http://schemas.openxmlformats.org/officeDocument/2006/relationships/image"/><Relationship Id="rId3" Target="../media/image34.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5.jpeg" Type="http://schemas.openxmlformats.org/officeDocument/2006/relationships/image"/><Relationship Id="rId3" Target="../media/image36.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7.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png" Type="http://schemas.openxmlformats.org/officeDocument/2006/relationships/image"/><Relationship Id="rId4" Target="../media/image4.png" Type="http://schemas.openxmlformats.org/officeDocument/2006/relationships/image"/><Relationship Id="rId5" Target="https://www.youtube.com/redirect?event=video_description&amp;redir_token=QUFFLUhqbmEzZm1FNGpfdEVEcUVSbjdnLU1CeHBkZ0dvUXxBQ3Jtc0tsa25EZDlWOGxZNzVfU2xRSTloX3A2UWZCT2NPVFhRNGcxZGJ1amVudnRLWklydDQ5aENiZWJUN3BObmYwZ0JESmhVcjY5NW5nY3ZFX3JfT210UGlmbmM5U3k5SXN4WnpKeS1uRGM1ZWNWbERweU5pNA&amp;q=https%3A%2F%2Ffiles.kde.org%2Fkrita%2Fextras%2FSmart%2520Canvas%2520Templates%2520for%2520Krita.zip&amp;v=xpWmQ-OY36I" TargetMode="External" Type="http://schemas.openxmlformats.org/officeDocument/2006/relationships/hyperlink"/><Relationship Id="rId6" Target="https://pesi.gumroad.com/l/pesis-watercolors-krita" TargetMode="External" Type="http://schemas.openxmlformats.org/officeDocument/2006/relationships/hyperlink"/><Relationship Id="rId7" Target="https://files.kde.org/krita/extras/charcoal/Charcoal_KA.bundle" TargetMode="External" Type="http://schemas.openxmlformats.org/officeDocument/2006/relationships/hyperlink"/></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7.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png" Type="http://schemas.openxmlformats.org/officeDocument/2006/relationships/image"/><Relationship Id="rId3" Target="../media/image9.png" Type="http://schemas.openxmlformats.org/officeDocument/2006/relationships/image"/><Relationship Id="rId4" Target="../media/image10.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png" Type="http://schemas.openxmlformats.org/officeDocument/2006/relationships/image"/><Relationship Id="rId3" Target="../media/image12.png" Type="http://schemas.openxmlformats.org/officeDocument/2006/relationships/image"/><Relationship Id="rId4" Target="../media/image13.png" Type="http://schemas.openxmlformats.org/officeDocument/2006/relationships/image"/><Relationship Id="rId5" Target="../media/image14.png" Type="http://schemas.openxmlformats.org/officeDocument/2006/relationships/image"/><Relationship Id="rId6" Target="../media/image15.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6.png" Type="http://schemas.openxmlformats.org/officeDocument/2006/relationships/image"/><Relationship Id="rId3" Target="../media/image17.png" Type="http://schemas.openxmlformats.org/officeDocument/2006/relationships/image"/><Relationship Id="rId4" Target="../media/image18.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7.png" Type="http://schemas.openxmlformats.org/officeDocument/2006/relationships/image"/><Relationship Id="rId11" Target="../media/image28.png" Type="http://schemas.openxmlformats.org/officeDocument/2006/relationships/image"/><Relationship Id="rId12" Target="../media/image29.png" Type="http://schemas.openxmlformats.org/officeDocument/2006/relationships/image"/><Relationship Id="rId2" Target="../media/image19.png" Type="http://schemas.openxmlformats.org/officeDocument/2006/relationships/image"/><Relationship Id="rId3" Target="../media/image20.png" Type="http://schemas.openxmlformats.org/officeDocument/2006/relationships/image"/><Relationship Id="rId4" Target="../media/image21.png" Type="http://schemas.openxmlformats.org/officeDocument/2006/relationships/image"/><Relationship Id="rId5" Target="../media/image22.png" Type="http://schemas.openxmlformats.org/officeDocument/2006/relationships/image"/><Relationship Id="rId6" Target="../media/image23.png" Type="http://schemas.openxmlformats.org/officeDocument/2006/relationships/image"/><Relationship Id="rId7" Target="../media/image24.png" Type="http://schemas.openxmlformats.org/officeDocument/2006/relationships/image"/><Relationship Id="rId8" Target="../media/image25.png" Type="http://schemas.openxmlformats.org/officeDocument/2006/relationships/image"/><Relationship Id="rId9" Target="../media/image26.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0.png" Type="http://schemas.openxmlformats.org/officeDocument/2006/relationships/image"/><Relationship Id="rId3" Target="../media/image31.png" Type="http://schemas.openxmlformats.org/officeDocument/2006/relationships/image"/><Relationship Id="rId4" Target="../media/image32.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202123">
                <a:alpha val="100000"/>
              </a:srgbClr>
            </a:gs>
            <a:gs pos="100000">
              <a:srgbClr val="84818C">
                <a:alpha val="100000"/>
              </a:srgbClr>
            </a:gs>
          </a:gsLst>
          <a:lin ang="0"/>
        </a:gradFill>
      </p:bgPr>
    </p:bg>
    <p:spTree>
      <p:nvGrpSpPr>
        <p:cNvPr id="1" name=""/>
        <p:cNvGrpSpPr/>
        <p:nvPr/>
      </p:nvGrpSpPr>
      <p:grpSpPr>
        <a:xfrm>
          <a:off x="0" y="0"/>
          <a:ext cx="0" cy="0"/>
          <a:chOff x="0" y="0"/>
          <a:chExt cx="0" cy="0"/>
        </a:xfrm>
      </p:grpSpPr>
      <p:grpSp>
        <p:nvGrpSpPr>
          <p:cNvPr name="Group 2" id="2"/>
          <p:cNvGrpSpPr/>
          <p:nvPr/>
        </p:nvGrpSpPr>
        <p:grpSpPr>
          <a:xfrm rot="0">
            <a:off x="8855631" y="2208997"/>
            <a:ext cx="8403669" cy="4671524"/>
            <a:chOff x="0" y="0"/>
            <a:chExt cx="1230376" cy="683955"/>
          </a:xfrm>
        </p:grpSpPr>
        <p:sp>
          <p:nvSpPr>
            <p:cNvPr name="Freeform 3" id="3"/>
            <p:cNvSpPr/>
            <p:nvPr/>
          </p:nvSpPr>
          <p:spPr>
            <a:xfrm flipH="false" flipV="false" rot="0">
              <a:off x="0" y="0"/>
              <a:ext cx="1230376" cy="683955"/>
            </a:xfrm>
            <a:custGeom>
              <a:avLst/>
              <a:gdLst/>
              <a:ahLst/>
              <a:cxnLst/>
              <a:rect r="r" b="b" t="t" l="l"/>
              <a:pathLst>
                <a:path h="683955" w="1230376">
                  <a:moveTo>
                    <a:pt x="0" y="0"/>
                  </a:moveTo>
                  <a:lnTo>
                    <a:pt x="1230376" y="0"/>
                  </a:lnTo>
                  <a:lnTo>
                    <a:pt x="1230376" y="683955"/>
                  </a:lnTo>
                  <a:lnTo>
                    <a:pt x="0" y="683955"/>
                  </a:lnTo>
                  <a:close/>
                </a:path>
              </a:pathLst>
            </a:custGeom>
            <a:blipFill>
              <a:blip r:embed="rId2"/>
              <a:stretch>
                <a:fillRect l="0" t="-594" r="0" b="-594"/>
              </a:stretch>
            </a:blipFill>
          </p:spPr>
        </p:sp>
      </p:grpSp>
      <p:grpSp>
        <p:nvGrpSpPr>
          <p:cNvPr name="Group 4" id="4"/>
          <p:cNvGrpSpPr/>
          <p:nvPr/>
        </p:nvGrpSpPr>
        <p:grpSpPr>
          <a:xfrm rot="0">
            <a:off x="7927534" y="6528135"/>
            <a:ext cx="2838024" cy="1371299"/>
            <a:chOff x="0" y="0"/>
            <a:chExt cx="583955" cy="282160"/>
          </a:xfrm>
        </p:grpSpPr>
        <p:sp>
          <p:nvSpPr>
            <p:cNvPr name="Freeform 5" id="5"/>
            <p:cNvSpPr/>
            <p:nvPr/>
          </p:nvSpPr>
          <p:spPr>
            <a:xfrm flipH="false" flipV="false" rot="0">
              <a:off x="0" y="0"/>
              <a:ext cx="583955" cy="282160"/>
            </a:xfrm>
            <a:custGeom>
              <a:avLst/>
              <a:gdLst/>
              <a:ahLst/>
              <a:cxnLst/>
              <a:rect r="r" b="b" t="t" l="l"/>
              <a:pathLst>
                <a:path h="282160" w="583955">
                  <a:moveTo>
                    <a:pt x="0" y="0"/>
                  </a:moveTo>
                  <a:lnTo>
                    <a:pt x="583955" y="0"/>
                  </a:lnTo>
                  <a:lnTo>
                    <a:pt x="583955" y="282160"/>
                  </a:lnTo>
                  <a:lnTo>
                    <a:pt x="0" y="282160"/>
                  </a:lnTo>
                  <a:close/>
                </a:path>
              </a:pathLst>
            </a:custGeom>
            <a:solidFill>
              <a:srgbClr val="D3D2CE">
                <a:alpha val="64706"/>
              </a:srgbClr>
            </a:solidFill>
          </p:spPr>
        </p:sp>
        <p:sp>
          <p:nvSpPr>
            <p:cNvPr name="TextBox 6" id="6"/>
            <p:cNvSpPr txBox="true"/>
            <p:nvPr/>
          </p:nvSpPr>
          <p:spPr>
            <a:xfrm>
              <a:off x="0" y="-47625"/>
              <a:ext cx="583955" cy="329785"/>
            </a:xfrm>
            <a:prstGeom prst="rect">
              <a:avLst/>
            </a:prstGeom>
          </p:spPr>
          <p:txBody>
            <a:bodyPr anchor="ctr" rtlCol="false" tIns="50800" lIns="50800" bIns="50800" rIns="50800"/>
            <a:lstStyle/>
            <a:p>
              <a:pPr algn="ctr">
                <a:lnSpc>
                  <a:spcPts val="3359"/>
                </a:lnSpc>
              </a:pPr>
            </a:p>
          </p:txBody>
        </p:sp>
      </p:grpSp>
      <p:sp>
        <p:nvSpPr>
          <p:cNvPr name="AutoShape 7" id="7"/>
          <p:cNvSpPr/>
          <p:nvPr/>
        </p:nvSpPr>
        <p:spPr>
          <a:xfrm flipV="true">
            <a:off x="1009650" y="-2127851"/>
            <a:ext cx="0" cy="6492240"/>
          </a:xfrm>
          <a:prstGeom prst="line">
            <a:avLst/>
          </a:prstGeom>
          <a:ln cap="flat" w="38100">
            <a:solidFill>
              <a:srgbClr val="FFFFFF"/>
            </a:solidFill>
            <a:prstDash val="solid"/>
            <a:headEnd type="diamond" len="lg" w="lg"/>
            <a:tailEnd type="none" len="sm" w="sm"/>
          </a:ln>
        </p:spPr>
      </p:sp>
      <p:sp>
        <p:nvSpPr>
          <p:cNvPr name="AutoShape 8" id="8"/>
          <p:cNvSpPr/>
          <p:nvPr/>
        </p:nvSpPr>
        <p:spPr>
          <a:xfrm>
            <a:off x="13559298" y="9277350"/>
            <a:ext cx="4990273" cy="0"/>
          </a:xfrm>
          <a:prstGeom prst="line">
            <a:avLst/>
          </a:prstGeom>
          <a:ln cap="flat" w="38100">
            <a:solidFill>
              <a:srgbClr val="FFFFFF"/>
            </a:solidFill>
            <a:prstDash val="solid"/>
            <a:headEnd type="diamond" len="lg" w="lg"/>
            <a:tailEnd type="oval" len="lg" w="lg"/>
          </a:ln>
        </p:spPr>
      </p:sp>
      <p:sp>
        <p:nvSpPr>
          <p:cNvPr name="TextBox 9" id="9"/>
          <p:cNvSpPr txBox="true"/>
          <p:nvPr/>
        </p:nvSpPr>
        <p:spPr>
          <a:xfrm rot="0">
            <a:off x="2374719" y="5337209"/>
            <a:ext cx="4999740" cy="497884"/>
          </a:xfrm>
          <a:prstGeom prst="rect">
            <a:avLst/>
          </a:prstGeom>
        </p:spPr>
        <p:txBody>
          <a:bodyPr anchor="t" rtlCol="false" tIns="0" lIns="0" bIns="0" rIns="0">
            <a:spAutoFit/>
          </a:bodyPr>
          <a:lstStyle/>
          <a:p>
            <a:pPr algn="ctr">
              <a:lnSpc>
                <a:spcPts val="4059"/>
              </a:lnSpc>
            </a:pPr>
            <a:r>
              <a:rPr lang="en-US" sz="2899" b="true">
                <a:solidFill>
                  <a:srgbClr val="FFFFFF"/>
                </a:solidFill>
                <a:latin typeface="TT Firs Neue Bold"/>
                <a:ea typeface="TT Firs Neue Bold"/>
                <a:cs typeface="TT Firs Neue Bold"/>
                <a:sym typeface="TT Firs Neue Bold"/>
              </a:rPr>
              <a:t>Art Bible</a:t>
            </a:r>
          </a:p>
        </p:txBody>
      </p:sp>
      <p:sp>
        <p:nvSpPr>
          <p:cNvPr name="TextBox 10" id="10"/>
          <p:cNvSpPr txBox="true"/>
          <p:nvPr/>
        </p:nvSpPr>
        <p:spPr>
          <a:xfrm rot="0">
            <a:off x="1989782" y="4478689"/>
            <a:ext cx="7768585" cy="915670"/>
          </a:xfrm>
          <a:prstGeom prst="rect">
            <a:avLst/>
          </a:prstGeom>
        </p:spPr>
        <p:txBody>
          <a:bodyPr anchor="t" rtlCol="false" tIns="0" lIns="0" bIns="0" rIns="0">
            <a:spAutoFit/>
          </a:bodyPr>
          <a:lstStyle/>
          <a:p>
            <a:pPr algn="l">
              <a:lnSpc>
                <a:spcPts val="6800"/>
              </a:lnSpc>
            </a:pPr>
            <a:r>
              <a:rPr lang="en-US" sz="6800" b="true">
                <a:solidFill>
                  <a:srgbClr val="FFFFFF"/>
                </a:solidFill>
                <a:latin typeface="Public Sans Bold"/>
                <a:ea typeface="Public Sans Bold"/>
                <a:cs typeface="Public Sans Bold"/>
                <a:sym typeface="Public Sans Bold"/>
              </a:rPr>
              <a:t>Light The Way</a:t>
            </a:r>
          </a:p>
        </p:txBody>
      </p:sp>
      <p:grpSp>
        <p:nvGrpSpPr>
          <p:cNvPr name="Group 11" id="11"/>
          <p:cNvGrpSpPr/>
          <p:nvPr/>
        </p:nvGrpSpPr>
        <p:grpSpPr>
          <a:xfrm rot="0">
            <a:off x="15898763" y="1423288"/>
            <a:ext cx="2005786" cy="1154451"/>
            <a:chOff x="0" y="0"/>
            <a:chExt cx="490236" cy="282160"/>
          </a:xfrm>
        </p:grpSpPr>
        <p:sp>
          <p:nvSpPr>
            <p:cNvPr name="Freeform 12" id="12"/>
            <p:cNvSpPr/>
            <p:nvPr/>
          </p:nvSpPr>
          <p:spPr>
            <a:xfrm flipH="false" flipV="false" rot="0">
              <a:off x="0" y="0"/>
              <a:ext cx="490236" cy="282160"/>
            </a:xfrm>
            <a:custGeom>
              <a:avLst/>
              <a:gdLst/>
              <a:ahLst/>
              <a:cxnLst/>
              <a:rect r="r" b="b" t="t" l="l"/>
              <a:pathLst>
                <a:path h="282160" w="490236">
                  <a:moveTo>
                    <a:pt x="0" y="0"/>
                  </a:moveTo>
                  <a:lnTo>
                    <a:pt x="490236" y="0"/>
                  </a:lnTo>
                  <a:lnTo>
                    <a:pt x="490236" y="282160"/>
                  </a:lnTo>
                  <a:lnTo>
                    <a:pt x="0" y="282160"/>
                  </a:lnTo>
                  <a:close/>
                </a:path>
              </a:pathLst>
            </a:custGeom>
            <a:solidFill>
              <a:srgbClr val="D3D2CE">
                <a:alpha val="64706"/>
              </a:srgbClr>
            </a:solidFill>
          </p:spPr>
        </p:sp>
        <p:sp>
          <p:nvSpPr>
            <p:cNvPr name="TextBox 13" id="13"/>
            <p:cNvSpPr txBox="true"/>
            <p:nvPr/>
          </p:nvSpPr>
          <p:spPr>
            <a:xfrm>
              <a:off x="0" y="-47625"/>
              <a:ext cx="490236" cy="329785"/>
            </a:xfrm>
            <a:prstGeom prst="rect">
              <a:avLst/>
            </a:prstGeom>
          </p:spPr>
          <p:txBody>
            <a:bodyPr anchor="ctr" rtlCol="false" tIns="50800" lIns="50800" bIns="50800" rIns="50800"/>
            <a:lstStyle/>
            <a:p>
              <a:pPr algn="ctr">
                <a:lnSpc>
                  <a:spcPts val="3359"/>
                </a:lnSpc>
              </a:pPr>
            </a:p>
          </p:txBody>
        </p:sp>
      </p:gr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D3D2CE">
                <a:alpha val="100000"/>
              </a:srgbClr>
            </a:gs>
            <a:gs pos="100000">
              <a:srgbClr val="FFFFFF">
                <a:alpha val="100000"/>
              </a:srgbClr>
            </a:gs>
          </a:gsLst>
          <a:lin ang="0"/>
        </a:gradFill>
      </p:bgPr>
    </p:bg>
    <p:spTree>
      <p:nvGrpSpPr>
        <p:cNvPr id="1" name=""/>
        <p:cNvGrpSpPr/>
        <p:nvPr/>
      </p:nvGrpSpPr>
      <p:grpSpPr>
        <a:xfrm>
          <a:off x="0" y="0"/>
          <a:ext cx="0" cy="0"/>
          <a:chOff x="0" y="0"/>
          <a:chExt cx="0" cy="0"/>
        </a:xfrm>
      </p:grpSpPr>
      <p:grpSp>
        <p:nvGrpSpPr>
          <p:cNvPr name="Group 2" id="2"/>
          <p:cNvGrpSpPr/>
          <p:nvPr/>
        </p:nvGrpSpPr>
        <p:grpSpPr>
          <a:xfrm rot="0">
            <a:off x="6243317" y="6012180"/>
            <a:ext cx="4971374" cy="2915337"/>
            <a:chOff x="0" y="0"/>
            <a:chExt cx="736378" cy="431830"/>
          </a:xfrm>
        </p:grpSpPr>
        <p:sp>
          <p:nvSpPr>
            <p:cNvPr name="Freeform 3" id="3"/>
            <p:cNvSpPr/>
            <p:nvPr/>
          </p:nvSpPr>
          <p:spPr>
            <a:xfrm flipH="false" flipV="false" rot="0">
              <a:off x="0" y="0"/>
              <a:ext cx="736378" cy="431830"/>
            </a:xfrm>
            <a:custGeom>
              <a:avLst/>
              <a:gdLst/>
              <a:ahLst/>
              <a:cxnLst/>
              <a:rect r="r" b="b" t="t" l="l"/>
              <a:pathLst>
                <a:path h="431830" w="736378">
                  <a:moveTo>
                    <a:pt x="0" y="0"/>
                  </a:moveTo>
                  <a:lnTo>
                    <a:pt x="736378" y="0"/>
                  </a:lnTo>
                  <a:lnTo>
                    <a:pt x="736378" y="431830"/>
                  </a:lnTo>
                  <a:lnTo>
                    <a:pt x="0" y="431830"/>
                  </a:lnTo>
                  <a:close/>
                </a:path>
              </a:pathLst>
            </a:custGeom>
            <a:blipFill>
              <a:blip r:embed="rId2"/>
              <a:stretch>
                <a:fillRect l="0" t="-34880" r="0" b="-34880"/>
              </a:stretch>
            </a:blipFill>
          </p:spPr>
        </p:sp>
      </p:grpSp>
      <p:grpSp>
        <p:nvGrpSpPr>
          <p:cNvPr name="Group 4" id="4"/>
          <p:cNvGrpSpPr/>
          <p:nvPr/>
        </p:nvGrpSpPr>
        <p:grpSpPr>
          <a:xfrm rot="0">
            <a:off x="16009502" y="7587315"/>
            <a:ext cx="4023136" cy="1173214"/>
            <a:chOff x="0" y="0"/>
            <a:chExt cx="1398671" cy="407876"/>
          </a:xfrm>
        </p:grpSpPr>
        <p:sp>
          <p:nvSpPr>
            <p:cNvPr name="Freeform 5" id="5"/>
            <p:cNvSpPr/>
            <p:nvPr/>
          </p:nvSpPr>
          <p:spPr>
            <a:xfrm flipH="false" flipV="false" rot="0">
              <a:off x="0" y="0"/>
              <a:ext cx="1398671" cy="407876"/>
            </a:xfrm>
            <a:custGeom>
              <a:avLst/>
              <a:gdLst/>
              <a:ahLst/>
              <a:cxnLst/>
              <a:rect r="r" b="b" t="t" l="l"/>
              <a:pathLst>
                <a:path h="407876" w="1398671">
                  <a:moveTo>
                    <a:pt x="0" y="0"/>
                  </a:moveTo>
                  <a:lnTo>
                    <a:pt x="1398671" y="0"/>
                  </a:lnTo>
                  <a:lnTo>
                    <a:pt x="1398671" y="407876"/>
                  </a:lnTo>
                  <a:lnTo>
                    <a:pt x="0" y="407876"/>
                  </a:lnTo>
                  <a:close/>
                </a:path>
              </a:pathLst>
            </a:custGeom>
            <a:solidFill>
              <a:srgbClr val="707078">
                <a:alpha val="83922"/>
              </a:srgbClr>
            </a:solidFill>
          </p:spPr>
        </p:sp>
        <p:sp>
          <p:nvSpPr>
            <p:cNvPr name="TextBox 6" id="6"/>
            <p:cNvSpPr txBox="true"/>
            <p:nvPr/>
          </p:nvSpPr>
          <p:spPr>
            <a:xfrm>
              <a:off x="0" y="-47625"/>
              <a:ext cx="1398671" cy="455501"/>
            </a:xfrm>
            <a:prstGeom prst="rect">
              <a:avLst/>
            </a:prstGeom>
          </p:spPr>
          <p:txBody>
            <a:bodyPr anchor="ctr" rtlCol="false" tIns="50800" lIns="50800" bIns="50800" rIns="50800"/>
            <a:lstStyle/>
            <a:p>
              <a:pPr algn="ctr">
                <a:lnSpc>
                  <a:spcPts val="3359"/>
                </a:lnSpc>
              </a:pPr>
            </a:p>
          </p:txBody>
        </p:sp>
      </p:grpSp>
      <p:sp>
        <p:nvSpPr>
          <p:cNvPr name="AutoShape 7" id="7"/>
          <p:cNvSpPr/>
          <p:nvPr/>
        </p:nvSpPr>
        <p:spPr>
          <a:xfrm>
            <a:off x="1057275" y="6012180"/>
            <a:ext cx="0" cy="6492240"/>
          </a:xfrm>
          <a:prstGeom prst="line">
            <a:avLst/>
          </a:prstGeom>
          <a:ln cap="flat" w="57150">
            <a:solidFill>
              <a:srgbClr val="707078"/>
            </a:solidFill>
            <a:prstDash val="solid"/>
            <a:headEnd type="diamond" len="lg" w="lg"/>
            <a:tailEnd type="none" len="sm" w="sm"/>
          </a:ln>
        </p:spPr>
      </p:sp>
      <p:sp>
        <p:nvSpPr>
          <p:cNvPr name="AutoShape 8" id="8"/>
          <p:cNvSpPr/>
          <p:nvPr/>
        </p:nvSpPr>
        <p:spPr>
          <a:xfrm flipV="true">
            <a:off x="17015459" y="-2217420"/>
            <a:ext cx="0" cy="6492240"/>
          </a:xfrm>
          <a:prstGeom prst="line">
            <a:avLst/>
          </a:prstGeom>
          <a:ln cap="flat" w="57150">
            <a:solidFill>
              <a:srgbClr val="707078"/>
            </a:solidFill>
            <a:prstDash val="solid"/>
            <a:headEnd type="diamond" len="lg" w="lg"/>
            <a:tailEnd type="none" len="sm" w="sm"/>
          </a:ln>
        </p:spPr>
      </p:sp>
      <p:sp>
        <p:nvSpPr>
          <p:cNvPr name="Freeform 9" id="9"/>
          <p:cNvSpPr/>
          <p:nvPr/>
        </p:nvSpPr>
        <p:spPr>
          <a:xfrm flipH="false" flipV="false" rot="0">
            <a:off x="1955863" y="2013400"/>
            <a:ext cx="6132748" cy="4541819"/>
          </a:xfrm>
          <a:custGeom>
            <a:avLst/>
            <a:gdLst/>
            <a:ahLst/>
            <a:cxnLst/>
            <a:rect r="r" b="b" t="t" l="l"/>
            <a:pathLst>
              <a:path h="4541819" w="6132748">
                <a:moveTo>
                  <a:pt x="0" y="0"/>
                </a:moveTo>
                <a:lnTo>
                  <a:pt x="6132748" y="0"/>
                </a:lnTo>
                <a:lnTo>
                  <a:pt x="6132748" y="4541820"/>
                </a:lnTo>
                <a:lnTo>
                  <a:pt x="0" y="4541820"/>
                </a:lnTo>
                <a:lnTo>
                  <a:pt x="0" y="0"/>
                </a:lnTo>
                <a:close/>
              </a:path>
            </a:pathLst>
          </a:custGeom>
          <a:blipFill>
            <a:blip r:embed="rId3"/>
            <a:stretch>
              <a:fillRect l="0" t="0" r="-6173" b="0"/>
            </a:stretch>
          </a:blipFill>
        </p:spPr>
      </p:sp>
      <p:grpSp>
        <p:nvGrpSpPr>
          <p:cNvPr name="Group 10" id="10"/>
          <p:cNvGrpSpPr/>
          <p:nvPr/>
        </p:nvGrpSpPr>
        <p:grpSpPr>
          <a:xfrm rot="0">
            <a:off x="-237461" y="2348846"/>
            <a:ext cx="5477384" cy="1285711"/>
            <a:chOff x="0" y="0"/>
            <a:chExt cx="1663450" cy="390463"/>
          </a:xfrm>
        </p:grpSpPr>
        <p:sp>
          <p:nvSpPr>
            <p:cNvPr name="Freeform 11" id="11"/>
            <p:cNvSpPr/>
            <p:nvPr/>
          </p:nvSpPr>
          <p:spPr>
            <a:xfrm flipH="false" flipV="false" rot="0">
              <a:off x="0" y="0"/>
              <a:ext cx="1663450" cy="390463"/>
            </a:xfrm>
            <a:custGeom>
              <a:avLst/>
              <a:gdLst/>
              <a:ahLst/>
              <a:cxnLst/>
              <a:rect r="r" b="b" t="t" l="l"/>
              <a:pathLst>
                <a:path h="390463" w="1663450">
                  <a:moveTo>
                    <a:pt x="0" y="0"/>
                  </a:moveTo>
                  <a:lnTo>
                    <a:pt x="1663450" y="0"/>
                  </a:lnTo>
                  <a:lnTo>
                    <a:pt x="1663450" y="390463"/>
                  </a:lnTo>
                  <a:lnTo>
                    <a:pt x="0" y="390463"/>
                  </a:lnTo>
                  <a:close/>
                </a:path>
              </a:pathLst>
            </a:custGeom>
            <a:solidFill>
              <a:srgbClr val="707078">
                <a:alpha val="64706"/>
              </a:srgbClr>
            </a:solidFill>
          </p:spPr>
        </p:sp>
        <p:sp>
          <p:nvSpPr>
            <p:cNvPr name="TextBox 12" id="12"/>
            <p:cNvSpPr txBox="true"/>
            <p:nvPr/>
          </p:nvSpPr>
          <p:spPr>
            <a:xfrm>
              <a:off x="0" y="-47625"/>
              <a:ext cx="1663450" cy="438088"/>
            </a:xfrm>
            <a:prstGeom prst="rect">
              <a:avLst/>
            </a:prstGeom>
          </p:spPr>
          <p:txBody>
            <a:bodyPr anchor="ctr" rtlCol="false" tIns="50800" lIns="50800" bIns="50800" rIns="50800"/>
            <a:lstStyle/>
            <a:p>
              <a:pPr algn="ctr">
                <a:lnSpc>
                  <a:spcPts val="3359"/>
                </a:lnSpc>
              </a:pPr>
            </a:p>
          </p:txBody>
        </p:sp>
      </p:grpSp>
      <p:sp>
        <p:nvSpPr>
          <p:cNvPr name="TextBox 13" id="13"/>
          <p:cNvSpPr txBox="true"/>
          <p:nvPr/>
        </p:nvSpPr>
        <p:spPr>
          <a:xfrm rot="0">
            <a:off x="10718351" y="1612715"/>
            <a:ext cx="6297107" cy="915670"/>
          </a:xfrm>
          <a:prstGeom prst="rect">
            <a:avLst/>
          </a:prstGeom>
        </p:spPr>
        <p:txBody>
          <a:bodyPr anchor="t" rtlCol="false" tIns="0" lIns="0" bIns="0" rIns="0">
            <a:spAutoFit/>
          </a:bodyPr>
          <a:lstStyle/>
          <a:p>
            <a:pPr algn="l">
              <a:lnSpc>
                <a:spcPts val="6800"/>
              </a:lnSpc>
            </a:pPr>
            <a:r>
              <a:rPr lang="en-US" sz="6800" spc="-374" b="true">
                <a:solidFill>
                  <a:srgbClr val="231F20"/>
                </a:solidFill>
                <a:latin typeface="Public Sans Bold"/>
                <a:ea typeface="Public Sans Bold"/>
                <a:cs typeface="Public Sans Bold"/>
                <a:sym typeface="Public Sans Bold"/>
              </a:rPr>
              <a:t>Artifact statues</a:t>
            </a:r>
          </a:p>
        </p:txBody>
      </p:sp>
      <p:sp>
        <p:nvSpPr>
          <p:cNvPr name="TextBox 14" id="14"/>
          <p:cNvSpPr txBox="true"/>
          <p:nvPr/>
        </p:nvSpPr>
        <p:spPr>
          <a:xfrm rot="0">
            <a:off x="11042576" y="2515728"/>
            <a:ext cx="4763544" cy="2594077"/>
          </a:xfrm>
          <a:prstGeom prst="rect">
            <a:avLst/>
          </a:prstGeom>
        </p:spPr>
        <p:txBody>
          <a:bodyPr anchor="t" rtlCol="false" tIns="0" lIns="0" bIns="0" rIns="0">
            <a:spAutoFit/>
          </a:bodyPr>
          <a:lstStyle/>
          <a:p>
            <a:pPr algn="l">
              <a:lnSpc>
                <a:spcPts val="3001"/>
              </a:lnSpc>
            </a:pPr>
            <a:r>
              <a:rPr lang="en-US" sz="2143">
                <a:solidFill>
                  <a:srgbClr val="231F20"/>
                </a:solidFill>
                <a:latin typeface="TT Firs Neue"/>
                <a:ea typeface="TT Firs Neue"/>
                <a:cs typeface="TT Firs Neue"/>
                <a:sym typeface="TT Firs Neue"/>
              </a:rPr>
              <a:t>The artifact statues will be round based on some animal like detures like ears or horns holding a liitle gem artifact that the player can then collect. The player afterwards will have a door where each of the artifacts can be placed to open.</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D3D2CE">
                <a:alpha val="100000"/>
              </a:srgbClr>
            </a:gs>
            <a:gs pos="100000">
              <a:srgbClr val="FFFFFF">
                <a:alpha val="100000"/>
              </a:srgbClr>
            </a:gs>
          </a:gsLst>
          <a:lin ang="0"/>
        </a:gradFill>
      </p:bgPr>
    </p:bg>
    <p:spTree>
      <p:nvGrpSpPr>
        <p:cNvPr id="1" name=""/>
        <p:cNvGrpSpPr/>
        <p:nvPr/>
      </p:nvGrpSpPr>
      <p:grpSpPr>
        <a:xfrm>
          <a:off x="0" y="0"/>
          <a:ext cx="0" cy="0"/>
          <a:chOff x="0" y="0"/>
          <a:chExt cx="0" cy="0"/>
        </a:xfrm>
      </p:grpSpPr>
      <p:grpSp>
        <p:nvGrpSpPr>
          <p:cNvPr name="Group 2" id="2"/>
          <p:cNvGrpSpPr/>
          <p:nvPr/>
        </p:nvGrpSpPr>
        <p:grpSpPr>
          <a:xfrm rot="0">
            <a:off x="1028700" y="2054478"/>
            <a:ext cx="6752606" cy="2939029"/>
            <a:chOff x="0" y="0"/>
            <a:chExt cx="2708864" cy="1179016"/>
          </a:xfrm>
        </p:grpSpPr>
        <p:sp>
          <p:nvSpPr>
            <p:cNvPr name="Freeform 3" id="3"/>
            <p:cNvSpPr/>
            <p:nvPr/>
          </p:nvSpPr>
          <p:spPr>
            <a:xfrm flipH="false" flipV="false" rot="0">
              <a:off x="0" y="0"/>
              <a:ext cx="2708864" cy="1179016"/>
            </a:xfrm>
            <a:custGeom>
              <a:avLst/>
              <a:gdLst/>
              <a:ahLst/>
              <a:cxnLst/>
              <a:rect r="r" b="b" t="t" l="l"/>
              <a:pathLst>
                <a:path h="1179016" w="2708864">
                  <a:moveTo>
                    <a:pt x="0" y="0"/>
                  </a:moveTo>
                  <a:lnTo>
                    <a:pt x="2708864" y="0"/>
                  </a:lnTo>
                  <a:lnTo>
                    <a:pt x="2708864" y="1179016"/>
                  </a:lnTo>
                  <a:lnTo>
                    <a:pt x="0" y="1179016"/>
                  </a:lnTo>
                  <a:close/>
                </a:path>
              </a:pathLst>
            </a:custGeom>
            <a:blipFill>
              <a:blip r:embed="rId2"/>
              <a:stretch>
                <a:fillRect l="0" t="-3533" r="0" b="-3533"/>
              </a:stretch>
            </a:blipFill>
          </p:spPr>
        </p:sp>
      </p:grpSp>
      <p:grpSp>
        <p:nvGrpSpPr>
          <p:cNvPr name="Group 4" id="4"/>
          <p:cNvGrpSpPr/>
          <p:nvPr/>
        </p:nvGrpSpPr>
        <p:grpSpPr>
          <a:xfrm rot="0">
            <a:off x="10181180" y="0"/>
            <a:ext cx="7078120" cy="10358676"/>
            <a:chOff x="0" y="0"/>
            <a:chExt cx="2460757" cy="3601265"/>
          </a:xfrm>
        </p:grpSpPr>
        <p:sp>
          <p:nvSpPr>
            <p:cNvPr name="Freeform 5" id="5"/>
            <p:cNvSpPr/>
            <p:nvPr/>
          </p:nvSpPr>
          <p:spPr>
            <a:xfrm flipH="false" flipV="false" rot="0">
              <a:off x="0" y="0"/>
              <a:ext cx="2460757" cy="3601265"/>
            </a:xfrm>
            <a:custGeom>
              <a:avLst/>
              <a:gdLst/>
              <a:ahLst/>
              <a:cxnLst/>
              <a:rect r="r" b="b" t="t" l="l"/>
              <a:pathLst>
                <a:path h="3601265" w="2460757">
                  <a:moveTo>
                    <a:pt x="0" y="0"/>
                  </a:moveTo>
                  <a:lnTo>
                    <a:pt x="2460757" y="0"/>
                  </a:lnTo>
                  <a:lnTo>
                    <a:pt x="2460757" y="3601265"/>
                  </a:lnTo>
                  <a:lnTo>
                    <a:pt x="0" y="3601265"/>
                  </a:lnTo>
                  <a:close/>
                </a:path>
              </a:pathLst>
            </a:custGeom>
            <a:solidFill>
              <a:srgbClr val="707078">
                <a:alpha val="64706"/>
              </a:srgbClr>
            </a:solidFill>
          </p:spPr>
        </p:sp>
        <p:sp>
          <p:nvSpPr>
            <p:cNvPr name="TextBox 6" id="6"/>
            <p:cNvSpPr txBox="true"/>
            <p:nvPr/>
          </p:nvSpPr>
          <p:spPr>
            <a:xfrm>
              <a:off x="0" y="-47625"/>
              <a:ext cx="2460757" cy="3648890"/>
            </a:xfrm>
            <a:prstGeom prst="rect">
              <a:avLst/>
            </a:prstGeom>
          </p:spPr>
          <p:txBody>
            <a:bodyPr anchor="ctr" rtlCol="false" tIns="50800" lIns="50800" bIns="50800" rIns="50800"/>
            <a:lstStyle/>
            <a:p>
              <a:pPr algn="ctr">
                <a:lnSpc>
                  <a:spcPts val="3359"/>
                </a:lnSpc>
              </a:pPr>
            </a:p>
          </p:txBody>
        </p:sp>
      </p:grpSp>
      <p:sp>
        <p:nvSpPr>
          <p:cNvPr name="AutoShape 7" id="7"/>
          <p:cNvSpPr/>
          <p:nvPr/>
        </p:nvSpPr>
        <p:spPr>
          <a:xfrm flipH="true">
            <a:off x="-3731895" y="649706"/>
            <a:ext cx="6492240" cy="0"/>
          </a:xfrm>
          <a:prstGeom prst="line">
            <a:avLst/>
          </a:prstGeom>
          <a:ln cap="flat" w="57150">
            <a:solidFill>
              <a:srgbClr val="707078"/>
            </a:solidFill>
            <a:prstDash val="solid"/>
            <a:headEnd type="diamond" len="lg" w="lg"/>
            <a:tailEnd type="none" len="sm" w="sm"/>
          </a:ln>
        </p:spPr>
      </p:sp>
      <p:sp>
        <p:nvSpPr>
          <p:cNvPr name="AutoShape 8" id="8"/>
          <p:cNvSpPr/>
          <p:nvPr/>
        </p:nvSpPr>
        <p:spPr>
          <a:xfrm>
            <a:off x="9580203" y="6012180"/>
            <a:ext cx="0" cy="6492240"/>
          </a:xfrm>
          <a:prstGeom prst="line">
            <a:avLst/>
          </a:prstGeom>
          <a:ln cap="flat" w="57150">
            <a:solidFill>
              <a:srgbClr val="707078"/>
            </a:solidFill>
            <a:prstDash val="solid"/>
            <a:headEnd type="diamond" len="lg" w="lg"/>
            <a:tailEnd type="none" len="sm" w="sm"/>
          </a:ln>
        </p:spPr>
      </p:sp>
      <p:grpSp>
        <p:nvGrpSpPr>
          <p:cNvPr name="Group 9" id="9"/>
          <p:cNvGrpSpPr/>
          <p:nvPr/>
        </p:nvGrpSpPr>
        <p:grpSpPr>
          <a:xfrm rot="0">
            <a:off x="5873887" y="4993507"/>
            <a:ext cx="3376303" cy="3322480"/>
            <a:chOff x="0" y="0"/>
            <a:chExt cx="1354432" cy="1332840"/>
          </a:xfrm>
        </p:grpSpPr>
        <p:sp>
          <p:nvSpPr>
            <p:cNvPr name="Freeform 10" id="10"/>
            <p:cNvSpPr/>
            <p:nvPr/>
          </p:nvSpPr>
          <p:spPr>
            <a:xfrm flipH="false" flipV="false" rot="0">
              <a:off x="0" y="0"/>
              <a:ext cx="1354432" cy="1332840"/>
            </a:xfrm>
            <a:custGeom>
              <a:avLst/>
              <a:gdLst/>
              <a:ahLst/>
              <a:cxnLst/>
              <a:rect r="r" b="b" t="t" l="l"/>
              <a:pathLst>
                <a:path h="1332840" w="1354432">
                  <a:moveTo>
                    <a:pt x="0" y="0"/>
                  </a:moveTo>
                  <a:lnTo>
                    <a:pt x="1354432" y="0"/>
                  </a:lnTo>
                  <a:lnTo>
                    <a:pt x="1354432" y="1332840"/>
                  </a:lnTo>
                  <a:lnTo>
                    <a:pt x="0" y="1332840"/>
                  </a:lnTo>
                  <a:close/>
                </a:path>
              </a:pathLst>
            </a:custGeom>
            <a:blipFill>
              <a:blip r:embed="rId3"/>
              <a:stretch>
                <a:fillRect l="0" t="-809" r="0" b="-809"/>
              </a:stretch>
            </a:blipFill>
          </p:spPr>
        </p:sp>
      </p:grpSp>
      <p:sp>
        <p:nvSpPr>
          <p:cNvPr name="TextBox 11" id="11"/>
          <p:cNvSpPr txBox="true"/>
          <p:nvPr/>
        </p:nvSpPr>
        <p:spPr>
          <a:xfrm rot="0">
            <a:off x="10769201" y="5131713"/>
            <a:ext cx="5901600" cy="2111507"/>
          </a:xfrm>
          <a:prstGeom prst="rect">
            <a:avLst/>
          </a:prstGeom>
        </p:spPr>
        <p:txBody>
          <a:bodyPr anchor="t" rtlCol="false" tIns="0" lIns="0" bIns="0" rIns="0">
            <a:spAutoFit/>
          </a:bodyPr>
          <a:lstStyle/>
          <a:p>
            <a:pPr algn="l">
              <a:lnSpc>
                <a:spcPts val="2800"/>
              </a:lnSpc>
            </a:pPr>
            <a:r>
              <a:rPr lang="en-US" sz="2000">
                <a:solidFill>
                  <a:srgbClr val="000000"/>
                </a:solidFill>
                <a:latin typeface="TT Firs Neue"/>
                <a:ea typeface="TT Firs Neue"/>
                <a:cs typeface="TT Firs Neue"/>
                <a:sym typeface="TT Firs Neue"/>
              </a:rPr>
              <a:t>When the flashlight bar starts running out it becomes red in the UI to signify to the player better that they're running out of energy. When a player collects a gem the UI shines a little sparkling animation as well as the gem slot filling up. </a:t>
            </a:r>
          </a:p>
        </p:txBody>
      </p:sp>
      <p:sp>
        <p:nvSpPr>
          <p:cNvPr name="TextBox 12" id="12"/>
          <p:cNvSpPr txBox="true"/>
          <p:nvPr/>
        </p:nvSpPr>
        <p:spPr>
          <a:xfrm rot="0">
            <a:off x="10429814" y="1803904"/>
            <a:ext cx="6580374" cy="915670"/>
          </a:xfrm>
          <a:prstGeom prst="rect">
            <a:avLst/>
          </a:prstGeom>
        </p:spPr>
        <p:txBody>
          <a:bodyPr anchor="t" rtlCol="false" tIns="0" lIns="0" bIns="0" rIns="0">
            <a:spAutoFit/>
          </a:bodyPr>
          <a:lstStyle/>
          <a:p>
            <a:pPr algn="l">
              <a:lnSpc>
                <a:spcPts val="6800"/>
              </a:lnSpc>
            </a:pPr>
            <a:r>
              <a:rPr lang="en-US" sz="6800" b="true">
                <a:solidFill>
                  <a:srgbClr val="000000"/>
                </a:solidFill>
                <a:latin typeface="Public Sans Bold"/>
                <a:ea typeface="Public Sans Bold"/>
                <a:cs typeface="Public Sans Bold"/>
                <a:sym typeface="Public Sans Bold"/>
              </a:rPr>
              <a:t>Effects</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D3D2CE">
                <a:alpha val="100000"/>
              </a:srgbClr>
            </a:gs>
            <a:gs pos="100000">
              <a:srgbClr val="FFFFFF">
                <a:alpha val="100000"/>
              </a:srgbClr>
            </a:gs>
          </a:gsLst>
          <a:lin ang="0"/>
        </a:gradFill>
      </p:bgPr>
    </p:bg>
    <p:spTree>
      <p:nvGrpSpPr>
        <p:cNvPr id="1" name=""/>
        <p:cNvGrpSpPr/>
        <p:nvPr/>
      </p:nvGrpSpPr>
      <p:grpSpPr>
        <a:xfrm>
          <a:off x="0" y="0"/>
          <a:ext cx="0" cy="0"/>
          <a:chOff x="0" y="0"/>
          <a:chExt cx="0" cy="0"/>
        </a:xfrm>
      </p:grpSpPr>
      <p:grpSp>
        <p:nvGrpSpPr>
          <p:cNvPr name="Group 2" id="2"/>
          <p:cNvGrpSpPr/>
          <p:nvPr/>
        </p:nvGrpSpPr>
        <p:grpSpPr>
          <a:xfrm rot="0">
            <a:off x="7484654" y="3246120"/>
            <a:ext cx="9263923" cy="5111785"/>
            <a:chOff x="0" y="0"/>
            <a:chExt cx="1117450" cy="616603"/>
          </a:xfrm>
        </p:grpSpPr>
        <p:sp>
          <p:nvSpPr>
            <p:cNvPr name="Freeform 3" id="3"/>
            <p:cNvSpPr/>
            <p:nvPr/>
          </p:nvSpPr>
          <p:spPr>
            <a:xfrm flipH="false" flipV="false" rot="0">
              <a:off x="0" y="0"/>
              <a:ext cx="1117450" cy="616603"/>
            </a:xfrm>
            <a:custGeom>
              <a:avLst/>
              <a:gdLst/>
              <a:ahLst/>
              <a:cxnLst/>
              <a:rect r="r" b="b" t="t" l="l"/>
              <a:pathLst>
                <a:path h="616603" w="1117450">
                  <a:moveTo>
                    <a:pt x="0" y="0"/>
                  </a:moveTo>
                  <a:lnTo>
                    <a:pt x="1117450" y="0"/>
                  </a:lnTo>
                  <a:lnTo>
                    <a:pt x="1117450" y="616603"/>
                  </a:lnTo>
                  <a:lnTo>
                    <a:pt x="0" y="616603"/>
                  </a:lnTo>
                  <a:close/>
                </a:path>
              </a:pathLst>
            </a:custGeom>
            <a:blipFill>
              <a:blip r:embed="rId2"/>
              <a:stretch>
                <a:fillRect l="0" t="-970" r="0" b="-970"/>
              </a:stretch>
            </a:blipFill>
            <a:ln cap="sq">
              <a:noFill/>
              <a:prstDash val="solid"/>
              <a:miter/>
            </a:ln>
          </p:spPr>
        </p:sp>
      </p:grpSp>
      <p:sp>
        <p:nvSpPr>
          <p:cNvPr name="TextBox 4" id="4"/>
          <p:cNvSpPr txBox="true"/>
          <p:nvPr/>
        </p:nvSpPr>
        <p:spPr>
          <a:xfrm rot="0">
            <a:off x="1816629" y="1803904"/>
            <a:ext cx="6580374" cy="915670"/>
          </a:xfrm>
          <a:prstGeom prst="rect">
            <a:avLst/>
          </a:prstGeom>
        </p:spPr>
        <p:txBody>
          <a:bodyPr anchor="t" rtlCol="false" tIns="0" lIns="0" bIns="0" rIns="0">
            <a:spAutoFit/>
          </a:bodyPr>
          <a:lstStyle/>
          <a:p>
            <a:pPr algn="l">
              <a:lnSpc>
                <a:spcPts val="6800"/>
              </a:lnSpc>
            </a:pPr>
            <a:r>
              <a:rPr lang="en-US" sz="6800" b="true">
                <a:solidFill>
                  <a:srgbClr val="000000"/>
                </a:solidFill>
                <a:latin typeface="Public Sans Bold"/>
                <a:ea typeface="Public Sans Bold"/>
                <a:cs typeface="Public Sans Bold"/>
                <a:sym typeface="Public Sans Bold"/>
              </a:rPr>
              <a:t>Title Screen</a:t>
            </a:r>
          </a:p>
        </p:txBody>
      </p:sp>
      <p:grpSp>
        <p:nvGrpSpPr>
          <p:cNvPr name="Group 5" id="5"/>
          <p:cNvGrpSpPr/>
          <p:nvPr/>
        </p:nvGrpSpPr>
        <p:grpSpPr>
          <a:xfrm rot="5400000">
            <a:off x="16790304" y="4034188"/>
            <a:ext cx="3173404" cy="8955767"/>
            <a:chOff x="0" y="0"/>
            <a:chExt cx="537114" cy="1515807"/>
          </a:xfrm>
        </p:grpSpPr>
        <p:sp>
          <p:nvSpPr>
            <p:cNvPr name="Freeform 6" id="6"/>
            <p:cNvSpPr/>
            <p:nvPr/>
          </p:nvSpPr>
          <p:spPr>
            <a:xfrm flipH="false" flipV="false" rot="0">
              <a:off x="0" y="0"/>
              <a:ext cx="537114" cy="1515807"/>
            </a:xfrm>
            <a:custGeom>
              <a:avLst/>
              <a:gdLst/>
              <a:ahLst/>
              <a:cxnLst/>
              <a:rect r="r" b="b" t="t" l="l"/>
              <a:pathLst>
                <a:path h="1515807" w="537114">
                  <a:moveTo>
                    <a:pt x="0" y="0"/>
                  </a:moveTo>
                  <a:lnTo>
                    <a:pt x="537114" y="0"/>
                  </a:lnTo>
                  <a:lnTo>
                    <a:pt x="537114" y="1515807"/>
                  </a:lnTo>
                  <a:lnTo>
                    <a:pt x="0" y="1515807"/>
                  </a:lnTo>
                  <a:close/>
                </a:path>
              </a:pathLst>
            </a:custGeom>
            <a:solidFill>
              <a:srgbClr val="707078">
                <a:alpha val="64706"/>
              </a:srgbClr>
            </a:solidFill>
          </p:spPr>
        </p:sp>
        <p:sp>
          <p:nvSpPr>
            <p:cNvPr name="TextBox 7" id="7"/>
            <p:cNvSpPr txBox="true"/>
            <p:nvPr/>
          </p:nvSpPr>
          <p:spPr>
            <a:xfrm>
              <a:off x="0" y="-47625"/>
              <a:ext cx="537114" cy="1563432"/>
            </a:xfrm>
            <a:prstGeom prst="rect">
              <a:avLst/>
            </a:prstGeom>
          </p:spPr>
          <p:txBody>
            <a:bodyPr anchor="ctr" rtlCol="false" tIns="50800" lIns="50800" bIns="50800" rIns="50800"/>
            <a:lstStyle/>
            <a:p>
              <a:pPr algn="ctr">
                <a:lnSpc>
                  <a:spcPts val="3359"/>
                </a:lnSpc>
              </a:pPr>
            </a:p>
          </p:txBody>
        </p:sp>
      </p:grpSp>
      <p:grpSp>
        <p:nvGrpSpPr>
          <p:cNvPr name="Group 8" id="8"/>
          <p:cNvGrpSpPr/>
          <p:nvPr/>
        </p:nvGrpSpPr>
        <p:grpSpPr>
          <a:xfrm rot="5400000">
            <a:off x="7673151" y="892995"/>
            <a:ext cx="2101114" cy="3694332"/>
            <a:chOff x="0" y="0"/>
            <a:chExt cx="324131" cy="569910"/>
          </a:xfrm>
        </p:grpSpPr>
        <p:sp>
          <p:nvSpPr>
            <p:cNvPr name="Freeform 9" id="9"/>
            <p:cNvSpPr/>
            <p:nvPr/>
          </p:nvSpPr>
          <p:spPr>
            <a:xfrm flipH="false" flipV="false" rot="0">
              <a:off x="0" y="0"/>
              <a:ext cx="324131" cy="569910"/>
            </a:xfrm>
            <a:custGeom>
              <a:avLst/>
              <a:gdLst/>
              <a:ahLst/>
              <a:cxnLst/>
              <a:rect r="r" b="b" t="t" l="l"/>
              <a:pathLst>
                <a:path h="569910" w="324131">
                  <a:moveTo>
                    <a:pt x="0" y="0"/>
                  </a:moveTo>
                  <a:lnTo>
                    <a:pt x="324131" y="0"/>
                  </a:lnTo>
                  <a:lnTo>
                    <a:pt x="324131" y="569910"/>
                  </a:lnTo>
                  <a:lnTo>
                    <a:pt x="0" y="569910"/>
                  </a:lnTo>
                  <a:close/>
                </a:path>
              </a:pathLst>
            </a:custGeom>
            <a:solidFill>
              <a:srgbClr val="707078">
                <a:alpha val="64706"/>
              </a:srgbClr>
            </a:solidFill>
          </p:spPr>
        </p:sp>
        <p:sp>
          <p:nvSpPr>
            <p:cNvPr name="TextBox 10" id="10"/>
            <p:cNvSpPr txBox="true"/>
            <p:nvPr/>
          </p:nvSpPr>
          <p:spPr>
            <a:xfrm>
              <a:off x="0" y="-47625"/>
              <a:ext cx="324131" cy="617535"/>
            </a:xfrm>
            <a:prstGeom prst="rect">
              <a:avLst/>
            </a:prstGeom>
          </p:spPr>
          <p:txBody>
            <a:bodyPr anchor="ctr" rtlCol="false" tIns="50800" lIns="50800" bIns="50800" rIns="50800"/>
            <a:lstStyle/>
            <a:p>
              <a:pPr algn="ctr">
                <a:lnSpc>
                  <a:spcPts val="3359"/>
                </a:lnSpc>
              </a:pPr>
            </a:p>
          </p:txBody>
        </p:sp>
      </p:grpSp>
      <p:sp>
        <p:nvSpPr>
          <p:cNvPr name="AutoShape 11" id="11"/>
          <p:cNvSpPr/>
          <p:nvPr/>
        </p:nvSpPr>
        <p:spPr>
          <a:xfrm flipV="true">
            <a:off x="1057275" y="-3246120"/>
            <a:ext cx="0" cy="6492240"/>
          </a:xfrm>
          <a:prstGeom prst="line">
            <a:avLst/>
          </a:prstGeom>
          <a:ln cap="flat" w="57150">
            <a:solidFill>
              <a:srgbClr val="707078"/>
            </a:solidFill>
            <a:prstDash val="solid"/>
            <a:headEnd type="diamond" len="lg" w="lg"/>
            <a:tailEnd type="none" len="sm" w="sm"/>
          </a:ln>
        </p:spPr>
      </p:sp>
      <p:sp>
        <p:nvSpPr>
          <p:cNvPr name="AutoShape 12" id="12"/>
          <p:cNvSpPr/>
          <p:nvPr/>
        </p:nvSpPr>
        <p:spPr>
          <a:xfrm>
            <a:off x="5897880" y="9375868"/>
            <a:ext cx="12724834" cy="0"/>
          </a:xfrm>
          <a:prstGeom prst="line">
            <a:avLst/>
          </a:prstGeom>
          <a:ln cap="flat" w="57150">
            <a:solidFill>
              <a:srgbClr val="707078"/>
            </a:solidFill>
            <a:prstDash val="solid"/>
            <a:headEnd type="diamond" len="lg" w="lg"/>
            <a:tailEnd type="none" len="sm" w="sm"/>
          </a:ln>
        </p:spPr>
      </p:sp>
      <p:sp>
        <p:nvSpPr>
          <p:cNvPr name="TextBox 13" id="13"/>
          <p:cNvSpPr txBox="true"/>
          <p:nvPr/>
        </p:nvSpPr>
        <p:spPr>
          <a:xfrm rot="0">
            <a:off x="1536667" y="3581378"/>
            <a:ext cx="4361213" cy="1406525"/>
          </a:xfrm>
          <a:prstGeom prst="rect">
            <a:avLst/>
          </a:prstGeom>
        </p:spPr>
        <p:txBody>
          <a:bodyPr anchor="t" rtlCol="false" tIns="0" lIns="0" bIns="0" rIns="0">
            <a:spAutoFit/>
          </a:bodyPr>
          <a:lstStyle/>
          <a:p>
            <a:pPr algn="l">
              <a:lnSpc>
                <a:spcPts val="2800"/>
              </a:lnSpc>
            </a:pPr>
            <a:r>
              <a:rPr lang="en-US" sz="2000">
                <a:solidFill>
                  <a:srgbClr val="000000"/>
                </a:solidFill>
                <a:latin typeface="TT Firs Neue"/>
                <a:ea typeface="TT Firs Neue"/>
                <a:cs typeface="TT Firs Neue"/>
                <a:sym typeface="TT Firs Neue"/>
              </a:rPr>
              <a:t>The titel screen has a flashlight that illuminates the main buttons and the game title  and features a simple cave backround nehind it.</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D3D2CE">
                <a:alpha val="100000"/>
              </a:srgbClr>
            </a:gs>
            <a:gs pos="100000">
              <a:srgbClr val="FFFFFF">
                <a:alpha val="100000"/>
              </a:srgbClr>
            </a:gs>
          </a:gsLst>
          <a:lin ang="0"/>
        </a:gradFill>
      </p:bgPr>
    </p:bg>
    <p:spTree>
      <p:nvGrpSpPr>
        <p:cNvPr id="1" name=""/>
        <p:cNvGrpSpPr/>
        <p:nvPr/>
      </p:nvGrpSpPr>
      <p:grpSpPr>
        <a:xfrm>
          <a:off x="0" y="0"/>
          <a:ext cx="0" cy="0"/>
          <a:chOff x="0" y="0"/>
          <a:chExt cx="0" cy="0"/>
        </a:xfrm>
      </p:grpSpPr>
      <p:grpSp>
        <p:nvGrpSpPr>
          <p:cNvPr name="Group 2" id="2"/>
          <p:cNvGrpSpPr/>
          <p:nvPr/>
        </p:nvGrpSpPr>
        <p:grpSpPr>
          <a:xfrm rot="0">
            <a:off x="8281612" y="1689604"/>
            <a:ext cx="5304099" cy="2512858"/>
            <a:chOff x="0" y="0"/>
            <a:chExt cx="2488647" cy="1179016"/>
          </a:xfrm>
        </p:grpSpPr>
        <p:sp>
          <p:nvSpPr>
            <p:cNvPr name="Freeform 3" id="3"/>
            <p:cNvSpPr/>
            <p:nvPr/>
          </p:nvSpPr>
          <p:spPr>
            <a:xfrm flipH="false" flipV="false" rot="0">
              <a:off x="0" y="0"/>
              <a:ext cx="2488648" cy="1179016"/>
            </a:xfrm>
            <a:custGeom>
              <a:avLst/>
              <a:gdLst/>
              <a:ahLst/>
              <a:cxnLst/>
              <a:rect r="r" b="b" t="t" l="l"/>
              <a:pathLst>
                <a:path h="1179016" w="2488648">
                  <a:moveTo>
                    <a:pt x="0" y="0"/>
                  </a:moveTo>
                  <a:lnTo>
                    <a:pt x="2488648" y="0"/>
                  </a:lnTo>
                  <a:lnTo>
                    <a:pt x="2488648" y="1179016"/>
                  </a:lnTo>
                  <a:lnTo>
                    <a:pt x="0" y="1179016"/>
                  </a:lnTo>
                  <a:close/>
                </a:path>
              </a:pathLst>
            </a:custGeom>
            <a:blipFill>
              <a:blip r:embed="rId2"/>
              <a:stretch>
                <a:fillRect l="0" t="-790" r="0" b="-790"/>
              </a:stretch>
            </a:blipFill>
            <a:ln cap="sq">
              <a:noFill/>
              <a:prstDash val="solid"/>
              <a:miter/>
            </a:ln>
          </p:spPr>
        </p:sp>
      </p:grpSp>
      <p:sp>
        <p:nvSpPr>
          <p:cNvPr name="AutoShape 4" id="4"/>
          <p:cNvSpPr/>
          <p:nvPr/>
        </p:nvSpPr>
        <p:spPr>
          <a:xfrm flipH="true">
            <a:off x="-977666" y="1000125"/>
            <a:ext cx="6492240" cy="0"/>
          </a:xfrm>
          <a:prstGeom prst="line">
            <a:avLst/>
          </a:prstGeom>
          <a:ln cap="flat" w="57150">
            <a:solidFill>
              <a:srgbClr val="707078"/>
            </a:solidFill>
            <a:prstDash val="solid"/>
            <a:headEnd type="diamond" len="lg" w="lg"/>
            <a:tailEnd type="none" len="sm" w="sm"/>
          </a:ln>
        </p:spPr>
      </p:sp>
      <p:sp>
        <p:nvSpPr>
          <p:cNvPr name="AutoShape 5" id="5"/>
          <p:cNvSpPr/>
          <p:nvPr/>
        </p:nvSpPr>
        <p:spPr>
          <a:xfrm>
            <a:off x="17049750" y="7473866"/>
            <a:ext cx="0" cy="6492240"/>
          </a:xfrm>
          <a:prstGeom prst="line">
            <a:avLst/>
          </a:prstGeom>
          <a:ln cap="flat" w="57150">
            <a:solidFill>
              <a:srgbClr val="707078"/>
            </a:solidFill>
            <a:prstDash val="solid"/>
            <a:headEnd type="diamond" len="lg" w="lg"/>
            <a:tailEnd type="none" len="sm" w="sm"/>
          </a:ln>
        </p:spPr>
      </p:sp>
      <p:grpSp>
        <p:nvGrpSpPr>
          <p:cNvPr name="Group 6" id="6"/>
          <p:cNvGrpSpPr/>
          <p:nvPr/>
        </p:nvGrpSpPr>
        <p:grpSpPr>
          <a:xfrm rot="0">
            <a:off x="12569161" y="3786184"/>
            <a:ext cx="4042913" cy="3032386"/>
            <a:chOff x="0" y="0"/>
            <a:chExt cx="2428372" cy="1821400"/>
          </a:xfrm>
        </p:grpSpPr>
        <p:sp>
          <p:nvSpPr>
            <p:cNvPr name="Freeform 7" id="7"/>
            <p:cNvSpPr/>
            <p:nvPr/>
          </p:nvSpPr>
          <p:spPr>
            <a:xfrm flipH="false" flipV="false" rot="0">
              <a:off x="0" y="0"/>
              <a:ext cx="2428372" cy="1821400"/>
            </a:xfrm>
            <a:custGeom>
              <a:avLst/>
              <a:gdLst/>
              <a:ahLst/>
              <a:cxnLst/>
              <a:rect r="r" b="b" t="t" l="l"/>
              <a:pathLst>
                <a:path h="1821400" w="2428372">
                  <a:moveTo>
                    <a:pt x="0" y="0"/>
                  </a:moveTo>
                  <a:lnTo>
                    <a:pt x="2428372" y="0"/>
                  </a:lnTo>
                  <a:lnTo>
                    <a:pt x="2428372" y="1821400"/>
                  </a:lnTo>
                  <a:lnTo>
                    <a:pt x="0" y="1821400"/>
                  </a:lnTo>
                  <a:close/>
                </a:path>
              </a:pathLst>
            </a:custGeom>
            <a:blipFill>
              <a:blip r:embed="rId3"/>
              <a:stretch>
                <a:fillRect l="-3007" t="0" r="-3007" b="0"/>
              </a:stretch>
            </a:blipFill>
            <a:ln cap="sq">
              <a:noFill/>
              <a:prstDash val="solid"/>
              <a:miter/>
            </a:ln>
          </p:spPr>
        </p:sp>
      </p:grpSp>
      <p:grpSp>
        <p:nvGrpSpPr>
          <p:cNvPr name="Group 8" id="8"/>
          <p:cNvGrpSpPr/>
          <p:nvPr/>
        </p:nvGrpSpPr>
        <p:grpSpPr>
          <a:xfrm rot="0">
            <a:off x="14323822" y="-3461362"/>
            <a:ext cx="2371052" cy="7670665"/>
            <a:chOff x="0" y="0"/>
            <a:chExt cx="365773" cy="1183324"/>
          </a:xfrm>
        </p:grpSpPr>
        <p:sp>
          <p:nvSpPr>
            <p:cNvPr name="Freeform 9" id="9"/>
            <p:cNvSpPr/>
            <p:nvPr/>
          </p:nvSpPr>
          <p:spPr>
            <a:xfrm flipH="false" flipV="false" rot="0">
              <a:off x="0" y="0"/>
              <a:ext cx="365773" cy="1183324"/>
            </a:xfrm>
            <a:custGeom>
              <a:avLst/>
              <a:gdLst/>
              <a:ahLst/>
              <a:cxnLst/>
              <a:rect r="r" b="b" t="t" l="l"/>
              <a:pathLst>
                <a:path h="1183324" w="365773">
                  <a:moveTo>
                    <a:pt x="0" y="0"/>
                  </a:moveTo>
                  <a:lnTo>
                    <a:pt x="365773" y="0"/>
                  </a:lnTo>
                  <a:lnTo>
                    <a:pt x="365773" y="1183324"/>
                  </a:lnTo>
                  <a:lnTo>
                    <a:pt x="0" y="1183324"/>
                  </a:lnTo>
                  <a:close/>
                </a:path>
              </a:pathLst>
            </a:custGeom>
            <a:solidFill>
              <a:srgbClr val="707078">
                <a:alpha val="64706"/>
              </a:srgbClr>
            </a:solidFill>
          </p:spPr>
        </p:sp>
        <p:sp>
          <p:nvSpPr>
            <p:cNvPr name="TextBox 10" id="10"/>
            <p:cNvSpPr txBox="true"/>
            <p:nvPr/>
          </p:nvSpPr>
          <p:spPr>
            <a:xfrm>
              <a:off x="0" y="-47625"/>
              <a:ext cx="365773" cy="1230949"/>
            </a:xfrm>
            <a:prstGeom prst="rect">
              <a:avLst/>
            </a:prstGeom>
          </p:spPr>
          <p:txBody>
            <a:bodyPr anchor="ctr" rtlCol="false" tIns="50800" lIns="50800" bIns="50800" rIns="50800"/>
            <a:lstStyle/>
            <a:p>
              <a:pPr algn="ctr">
                <a:lnSpc>
                  <a:spcPts val="3359"/>
                </a:lnSpc>
              </a:pPr>
            </a:p>
          </p:txBody>
        </p:sp>
      </p:grpSp>
      <p:sp>
        <p:nvSpPr>
          <p:cNvPr name="TextBox 11" id="11"/>
          <p:cNvSpPr txBox="true"/>
          <p:nvPr/>
        </p:nvSpPr>
        <p:spPr>
          <a:xfrm rot="0">
            <a:off x="1028700" y="4154837"/>
            <a:ext cx="4361213" cy="5283531"/>
          </a:xfrm>
          <a:prstGeom prst="rect">
            <a:avLst/>
          </a:prstGeom>
        </p:spPr>
        <p:txBody>
          <a:bodyPr anchor="t" rtlCol="false" tIns="0" lIns="0" bIns="0" rIns="0">
            <a:spAutoFit/>
          </a:bodyPr>
          <a:lstStyle/>
          <a:p>
            <a:pPr algn="l">
              <a:lnSpc>
                <a:spcPts val="2800"/>
              </a:lnSpc>
            </a:pPr>
            <a:r>
              <a:rPr lang="en-US" sz="2000">
                <a:solidFill>
                  <a:srgbClr val="000000"/>
                </a:solidFill>
                <a:latin typeface="TT Firs Neue"/>
                <a:ea typeface="TT Firs Neue"/>
                <a:cs typeface="TT Firs Neue"/>
                <a:sym typeface="TT Firs Neue"/>
              </a:rPr>
              <a:t>The game art is very texture focused since it emulates hand drawn styles. The cave backround is drawn on a specific watercolor backround so it would give the art a more realaistic touch like real watercolors and it uses special watercolor brushes as well.</a:t>
            </a:r>
          </a:p>
          <a:p>
            <a:pPr algn="l">
              <a:lnSpc>
                <a:spcPts val="2800"/>
              </a:lnSpc>
            </a:pPr>
          </a:p>
          <a:p>
            <a:pPr algn="l">
              <a:lnSpc>
                <a:spcPts val="2800"/>
              </a:lnSpc>
            </a:pPr>
            <a:r>
              <a:rPr lang="en-US" sz="2000">
                <a:solidFill>
                  <a:srgbClr val="000000"/>
                </a:solidFill>
                <a:latin typeface="TT Firs Neue"/>
                <a:ea typeface="TT Firs Neue"/>
                <a:cs typeface="TT Firs Neue"/>
                <a:sym typeface="TT Firs Neue"/>
              </a:rPr>
              <a:t>The main charachter any other object is draw on regular paper in krita but using charcoal pencil like brushes so it would better give off the hand drawn sketched style.</a:t>
            </a:r>
          </a:p>
          <a:p>
            <a:pPr algn="l">
              <a:lnSpc>
                <a:spcPts val="2800"/>
              </a:lnSpc>
            </a:pPr>
          </a:p>
        </p:txBody>
      </p:sp>
      <p:sp>
        <p:nvSpPr>
          <p:cNvPr name="TextBox 12" id="12"/>
          <p:cNvSpPr txBox="true"/>
          <p:nvPr/>
        </p:nvSpPr>
        <p:spPr>
          <a:xfrm rot="0">
            <a:off x="1816629" y="1803904"/>
            <a:ext cx="6580374" cy="1772921"/>
          </a:xfrm>
          <a:prstGeom prst="rect">
            <a:avLst/>
          </a:prstGeom>
        </p:spPr>
        <p:txBody>
          <a:bodyPr anchor="t" rtlCol="false" tIns="0" lIns="0" bIns="0" rIns="0">
            <a:spAutoFit/>
          </a:bodyPr>
          <a:lstStyle/>
          <a:p>
            <a:pPr algn="l">
              <a:lnSpc>
                <a:spcPts val="6800"/>
              </a:lnSpc>
            </a:pPr>
            <a:r>
              <a:rPr lang="en-US" sz="6800" b="true">
                <a:solidFill>
                  <a:srgbClr val="000000"/>
                </a:solidFill>
                <a:latin typeface="Public Sans Bold"/>
                <a:ea typeface="Public Sans Bold"/>
                <a:cs typeface="Public Sans Bold"/>
                <a:sym typeface="Public Sans Bold"/>
              </a:rPr>
              <a:t>Used brushes and textures</a:t>
            </a:r>
          </a:p>
        </p:txBody>
      </p:sp>
      <p:grpSp>
        <p:nvGrpSpPr>
          <p:cNvPr name="Group 13" id="13"/>
          <p:cNvGrpSpPr/>
          <p:nvPr/>
        </p:nvGrpSpPr>
        <p:grpSpPr>
          <a:xfrm rot="0">
            <a:off x="8158999" y="6736505"/>
            <a:ext cx="6514795" cy="3086434"/>
            <a:chOff x="0" y="0"/>
            <a:chExt cx="2488647" cy="1179016"/>
          </a:xfrm>
        </p:grpSpPr>
        <p:sp>
          <p:nvSpPr>
            <p:cNvPr name="Freeform 14" id="14"/>
            <p:cNvSpPr/>
            <p:nvPr/>
          </p:nvSpPr>
          <p:spPr>
            <a:xfrm flipH="false" flipV="false" rot="0">
              <a:off x="0" y="0"/>
              <a:ext cx="2488648" cy="1179016"/>
            </a:xfrm>
            <a:custGeom>
              <a:avLst/>
              <a:gdLst/>
              <a:ahLst/>
              <a:cxnLst/>
              <a:rect r="r" b="b" t="t" l="l"/>
              <a:pathLst>
                <a:path h="1179016" w="2488648">
                  <a:moveTo>
                    <a:pt x="0" y="0"/>
                  </a:moveTo>
                  <a:lnTo>
                    <a:pt x="2488648" y="0"/>
                  </a:lnTo>
                  <a:lnTo>
                    <a:pt x="2488648" y="1179016"/>
                  </a:lnTo>
                  <a:lnTo>
                    <a:pt x="0" y="1179016"/>
                  </a:lnTo>
                  <a:close/>
                </a:path>
              </a:pathLst>
            </a:custGeom>
            <a:blipFill>
              <a:blip r:embed="rId4"/>
              <a:stretch>
                <a:fillRect l="0" t="-17545" r="0" b="-17545"/>
              </a:stretch>
            </a:blipFill>
            <a:ln cap="sq">
              <a:noFill/>
              <a:prstDash val="solid"/>
              <a:miter/>
            </a:ln>
          </p:spPr>
        </p:sp>
      </p:grpSp>
      <p:grpSp>
        <p:nvGrpSpPr>
          <p:cNvPr name="Group 15" id="15"/>
          <p:cNvGrpSpPr/>
          <p:nvPr/>
        </p:nvGrpSpPr>
        <p:grpSpPr>
          <a:xfrm rot="0">
            <a:off x="6739080" y="7473866"/>
            <a:ext cx="2265272" cy="6308753"/>
            <a:chOff x="0" y="0"/>
            <a:chExt cx="349455" cy="973227"/>
          </a:xfrm>
        </p:grpSpPr>
        <p:sp>
          <p:nvSpPr>
            <p:cNvPr name="Freeform 16" id="16"/>
            <p:cNvSpPr/>
            <p:nvPr/>
          </p:nvSpPr>
          <p:spPr>
            <a:xfrm flipH="false" flipV="false" rot="0">
              <a:off x="0" y="0"/>
              <a:ext cx="349455" cy="973227"/>
            </a:xfrm>
            <a:custGeom>
              <a:avLst/>
              <a:gdLst/>
              <a:ahLst/>
              <a:cxnLst/>
              <a:rect r="r" b="b" t="t" l="l"/>
              <a:pathLst>
                <a:path h="973227" w="349455">
                  <a:moveTo>
                    <a:pt x="0" y="0"/>
                  </a:moveTo>
                  <a:lnTo>
                    <a:pt x="349455" y="0"/>
                  </a:lnTo>
                  <a:lnTo>
                    <a:pt x="349455" y="973227"/>
                  </a:lnTo>
                  <a:lnTo>
                    <a:pt x="0" y="973227"/>
                  </a:lnTo>
                  <a:close/>
                </a:path>
              </a:pathLst>
            </a:custGeom>
            <a:solidFill>
              <a:srgbClr val="707078">
                <a:alpha val="64706"/>
              </a:srgbClr>
            </a:solidFill>
          </p:spPr>
        </p:sp>
        <p:sp>
          <p:nvSpPr>
            <p:cNvPr name="TextBox 17" id="17"/>
            <p:cNvSpPr txBox="true"/>
            <p:nvPr/>
          </p:nvSpPr>
          <p:spPr>
            <a:xfrm>
              <a:off x="0" y="-47625"/>
              <a:ext cx="349455" cy="1020852"/>
            </a:xfrm>
            <a:prstGeom prst="rect">
              <a:avLst/>
            </a:prstGeom>
          </p:spPr>
          <p:txBody>
            <a:bodyPr anchor="ctr" rtlCol="false" tIns="50800" lIns="50800" bIns="50800" rIns="50800"/>
            <a:lstStyle/>
            <a:p>
              <a:pPr algn="ctr">
                <a:lnSpc>
                  <a:spcPts val="3359"/>
                </a:lnSpc>
              </a:pPr>
            </a:p>
          </p:txBody>
        </p:sp>
      </p:grpSp>
      <p:sp>
        <p:nvSpPr>
          <p:cNvPr name="TextBox 18" id="18"/>
          <p:cNvSpPr txBox="true"/>
          <p:nvPr/>
        </p:nvSpPr>
        <p:spPr>
          <a:xfrm rot="0">
            <a:off x="7655611" y="4751482"/>
            <a:ext cx="4361213" cy="1054100"/>
          </a:xfrm>
          <a:prstGeom prst="rect">
            <a:avLst/>
          </a:prstGeom>
        </p:spPr>
        <p:txBody>
          <a:bodyPr anchor="t" rtlCol="false" tIns="0" lIns="0" bIns="0" rIns="0">
            <a:spAutoFit/>
          </a:bodyPr>
          <a:lstStyle/>
          <a:p>
            <a:pPr algn="l">
              <a:lnSpc>
                <a:spcPts val="2800"/>
              </a:lnSpc>
            </a:pPr>
            <a:r>
              <a:rPr lang="en-US" sz="2000" u="sng">
                <a:solidFill>
                  <a:srgbClr val="000000"/>
                </a:solidFill>
                <a:latin typeface="TT Firs Neue"/>
                <a:ea typeface="TT Firs Neue"/>
                <a:cs typeface="TT Firs Neue"/>
                <a:sym typeface="TT Firs Neue"/>
                <a:hlinkClick r:id="rId5" tooltip="https://www.youtube.com/redirect?event=video_description&amp;redir_token=QUFFLUhqbmEzZm1FNGpfdEVEcUVSbjdnLU1CeHBkZ0dvUXxBQ3Jtc0tsa25EZDlWOGxZNzVfU2xRSTloX3A2UWZCT2NPVFhRNGcxZGJ1amVudnRLWklydDQ5aENiZWJUN3BObmYwZ0JESmhVcjY5NW5nY3ZFX3JfT210UGlmbmM5U3k5SXN4WnpKeS1uRGM1ZWNWbERweU5pNA&amp;q=https%3A%2F%2Ffiles.kde.org%2Fkrita%2Fextras%2FSmart%2520Canvas%2520Templates%2520for%2520Krita.zip&amp;v=xpWmQ-OY36I"/>
              </a:rPr>
              <a:t>Watercolor paper:</a:t>
            </a:r>
          </a:p>
          <a:p>
            <a:pPr algn="l">
              <a:lnSpc>
                <a:spcPts val="2800"/>
              </a:lnSpc>
            </a:pPr>
            <a:r>
              <a:rPr lang="en-US" sz="2000" u="sng">
                <a:solidFill>
                  <a:srgbClr val="000000"/>
                </a:solidFill>
                <a:latin typeface="TT Firs Neue"/>
                <a:ea typeface="TT Firs Neue"/>
                <a:cs typeface="TT Firs Neue"/>
                <a:sym typeface="TT Firs Neue"/>
                <a:hlinkClick r:id="rId6" tooltip="https://pesi.gumroad.com/l/pesis-watercolors-krita"/>
              </a:rPr>
              <a:t>Watercolor brushes:</a:t>
            </a:r>
          </a:p>
          <a:p>
            <a:pPr algn="l">
              <a:lnSpc>
                <a:spcPts val="2800"/>
              </a:lnSpc>
            </a:pPr>
            <a:r>
              <a:rPr lang="en-US" sz="2000" u="sng">
                <a:solidFill>
                  <a:srgbClr val="000000"/>
                </a:solidFill>
                <a:latin typeface="TT Firs Neue"/>
                <a:ea typeface="TT Firs Neue"/>
                <a:cs typeface="TT Firs Neue"/>
                <a:sym typeface="TT Firs Neue"/>
                <a:hlinkClick r:id="rId7" tooltip="https://files.kde.org/krita/extras/charcoal/Charcoal_KA.bundle"/>
              </a:rPr>
              <a:t>Charcoal pencil brushes</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D3D2CE">
                <a:alpha val="100000"/>
              </a:srgbClr>
            </a:gs>
            <a:gs pos="100000">
              <a:srgbClr val="FFFFFF">
                <a:alpha val="100000"/>
              </a:srgbClr>
            </a:gs>
          </a:gsLst>
          <a:lin ang="0"/>
        </a:gradFill>
      </p:bgPr>
    </p:bg>
    <p:spTree>
      <p:nvGrpSpPr>
        <p:cNvPr id="1" name=""/>
        <p:cNvGrpSpPr/>
        <p:nvPr/>
      </p:nvGrpSpPr>
      <p:grpSpPr>
        <a:xfrm>
          <a:off x="0" y="0"/>
          <a:ext cx="0" cy="0"/>
          <a:chOff x="0" y="0"/>
          <a:chExt cx="0" cy="0"/>
        </a:xfrm>
      </p:grpSpPr>
      <p:grpSp>
        <p:nvGrpSpPr>
          <p:cNvPr name="Group 2" id="2"/>
          <p:cNvGrpSpPr/>
          <p:nvPr/>
        </p:nvGrpSpPr>
        <p:grpSpPr>
          <a:xfrm rot="0">
            <a:off x="7871716" y="3084015"/>
            <a:ext cx="6528139" cy="4843433"/>
            <a:chOff x="0" y="0"/>
            <a:chExt cx="2420140" cy="1795579"/>
          </a:xfrm>
        </p:grpSpPr>
        <p:sp>
          <p:nvSpPr>
            <p:cNvPr name="Freeform 3" id="3"/>
            <p:cNvSpPr/>
            <p:nvPr/>
          </p:nvSpPr>
          <p:spPr>
            <a:xfrm flipH="false" flipV="false" rot="0">
              <a:off x="0" y="0"/>
              <a:ext cx="2420140" cy="1795579"/>
            </a:xfrm>
            <a:custGeom>
              <a:avLst/>
              <a:gdLst/>
              <a:ahLst/>
              <a:cxnLst/>
              <a:rect r="r" b="b" t="t" l="l"/>
              <a:pathLst>
                <a:path h="1795579" w="2420140">
                  <a:moveTo>
                    <a:pt x="0" y="0"/>
                  </a:moveTo>
                  <a:lnTo>
                    <a:pt x="2420140" y="0"/>
                  </a:lnTo>
                  <a:lnTo>
                    <a:pt x="2420140" y="1795579"/>
                  </a:lnTo>
                  <a:lnTo>
                    <a:pt x="0" y="1795579"/>
                  </a:lnTo>
                  <a:close/>
                </a:path>
              </a:pathLst>
            </a:custGeom>
            <a:blipFill>
              <a:blip r:embed="rId2"/>
              <a:stretch>
                <a:fillRect l="-991" t="0" r="-991" b="0"/>
              </a:stretch>
            </a:blipFill>
            <a:ln cap="sq">
              <a:noFill/>
              <a:prstDash val="solid"/>
              <a:miter/>
            </a:ln>
          </p:spPr>
        </p:sp>
      </p:grpSp>
      <p:sp>
        <p:nvSpPr>
          <p:cNvPr name="AutoShape 4" id="4"/>
          <p:cNvSpPr/>
          <p:nvPr/>
        </p:nvSpPr>
        <p:spPr>
          <a:xfrm flipH="true">
            <a:off x="-977666" y="1000125"/>
            <a:ext cx="6492240" cy="0"/>
          </a:xfrm>
          <a:prstGeom prst="line">
            <a:avLst/>
          </a:prstGeom>
          <a:ln cap="flat" w="57150">
            <a:solidFill>
              <a:srgbClr val="707078"/>
            </a:solidFill>
            <a:prstDash val="solid"/>
            <a:headEnd type="diamond" len="lg" w="lg"/>
            <a:tailEnd type="none" len="sm" w="sm"/>
          </a:ln>
        </p:spPr>
      </p:sp>
      <p:sp>
        <p:nvSpPr>
          <p:cNvPr name="AutoShape 5" id="5"/>
          <p:cNvSpPr/>
          <p:nvPr/>
        </p:nvSpPr>
        <p:spPr>
          <a:xfrm>
            <a:off x="17049750" y="7473866"/>
            <a:ext cx="0" cy="6492240"/>
          </a:xfrm>
          <a:prstGeom prst="line">
            <a:avLst/>
          </a:prstGeom>
          <a:ln cap="flat" w="57150">
            <a:solidFill>
              <a:srgbClr val="707078"/>
            </a:solidFill>
            <a:prstDash val="solid"/>
            <a:headEnd type="diamond" len="lg" w="lg"/>
            <a:tailEnd type="none" len="sm" w="sm"/>
          </a:ln>
        </p:spPr>
      </p:sp>
      <p:grpSp>
        <p:nvGrpSpPr>
          <p:cNvPr name="Group 6" id="6"/>
          <p:cNvGrpSpPr/>
          <p:nvPr/>
        </p:nvGrpSpPr>
        <p:grpSpPr>
          <a:xfrm rot="0">
            <a:off x="12647857" y="-4164866"/>
            <a:ext cx="2371052" cy="7670665"/>
            <a:chOff x="0" y="0"/>
            <a:chExt cx="365773" cy="1183324"/>
          </a:xfrm>
        </p:grpSpPr>
        <p:sp>
          <p:nvSpPr>
            <p:cNvPr name="Freeform 7" id="7"/>
            <p:cNvSpPr/>
            <p:nvPr/>
          </p:nvSpPr>
          <p:spPr>
            <a:xfrm flipH="false" flipV="false" rot="0">
              <a:off x="0" y="0"/>
              <a:ext cx="365773" cy="1183324"/>
            </a:xfrm>
            <a:custGeom>
              <a:avLst/>
              <a:gdLst/>
              <a:ahLst/>
              <a:cxnLst/>
              <a:rect r="r" b="b" t="t" l="l"/>
              <a:pathLst>
                <a:path h="1183324" w="365773">
                  <a:moveTo>
                    <a:pt x="0" y="0"/>
                  </a:moveTo>
                  <a:lnTo>
                    <a:pt x="365773" y="0"/>
                  </a:lnTo>
                  <a:lnTo>
                    <a:pt x="365773" y="1183324"/>
                  </a:lnTo>
                  <a:lnTo>
                    <a:pt x="0" y="1183324"/>
                  </a:lnTo>
                  <a:close/>
                </a:path>
              </a:pathLst>
            </a:custGeom>
            <a:solidFill>
              <a:srgbClr val="707078">
                <a:alpha val="64706"/>
              </a:srgbClr>
            </a:solidFill>
          </p:spPr>
        </p:sp>
        <p:sp>
          <p:nvSpPr>
            <p:cNvPr name="TextBox 8" id="8"/>
            <p:cNvSpPr txBox="true"/>
            <p:nvPr/>
          </p:nvSpPr>
          <p:spPr>
            <a:xfrm>
              <a:off x="0" y="-47625"/>
              <a:ext cx="365773" cy="1230949"/>
            </a:xfrm>
            <a:prstGeom prst="rect">
              <a:avLst/>
            </a:prstGeom>
          </p:spPr>
          <p:txBody>
            <a:bodyPr anchor="ctr" rtlCol="false" tIns="50800" lIns="50800" bIns="50800" rIns="50800"/>
            <a:lstStyle/>
            <a:p>
              <a:pPr algn="ctr">
                <a:lnSpc>
                  <a:spcPts val="3359"/>
                </a:lnSpc>
              </a:pPr>
            </a:p>
          </p:txBody>
        </p:sp>
      </p:grpSp>
      <p:sp>
        <p:nvSpPr>
          <p:cNvPr name="TextBox 9" id="9"/>
          <p:cNvSpPr txBox="true"/>
          <p:nvPr/>
        </p:nvSpPr>
        <p:spPr>
          <a:xfrm rot="0">
            <a:off x="471206" y="3988853"/>
            <a:ext cx="6843016" cy="5988425"/>
          </a:xfrm>
          <a:prstGeom prst="rect">
            <a:avLst/>
          </a:prstGeom>
        </p:spPr>
        <p:txBody>
          <a:bodyPr anchor="t" rtlCol="false" tIns="0" lIns="0" bIns="0" rIns="0">
            <a:spAutoFit/>
          </a:bodyPr>
          <a:lstStyle/>
          <a:p>
            <a:pPr algn="l">
              <a:lnSpc>
                <a:spcPts val="2800"/>
              </a:lnSpc>
            </a:pPr>
            <a:r>
              <a:rPr lang="en-US" sz="2000">
                <a:solidFill>
                  <a:srgbClr val="000000"/>
                </a:solidFill>
                <a:latin typeface="TT Firs Neue"/>
                <a:ea typeface="TT Firs Neue"/>
                <a:cs typeface="TT Firs Neue"/>
                <a:sym typeface="TT Firs Neue"/>
              </a:rPr>
              <a:t>Drawing the backrounnd with watercolor brushes can take a bit to get used to due to them being quite unique.</a:t>
            </a:r>
          </a:p>
          <a:p>
            <a:pPr algn="l">
              <a:lnSpc>
                <a:spcPts val="2800"/>
              </a:lnSpc>
            </a:pPr>
            <a:r>
              <a:rPr lang="en-US" sz="2000">
                <a:solidFill>
                  <a:srgbClr val="000000"/>
                </a:solidFill>
                <a:latin typeface="TT Firs Neue"/>
                <a:ea typeface="TT Firs Neue"/>
                <a:cs typeface="TT Firs Neue"/>
                <a:sym typeface="TT Firs Neue"/>
              </a:rPr>
              <a:t>When staring out withe backround it’s good to block out a neutural value of gray on a separate layer so it’s easier to get the hang of other values. The watercolor brushes aren’t very opaque and the more you go over an area with the same stroke the less opaque it will be. So when drawing things it’s best to do it in a clean single stroke afterwards going in with more strokes letting the color layer on top of it better. Similar to real life watercolors adding lighter colors like white ontop of a dark one won’t really do much so it’s best to either block out the light and dark spots ahead of time or utilize the fact that the more you layer the less opaque it will be an dput some ligjhter spots on in a diffirent layer on top letting some of the lighter color blend in with wthat’s in the layer behind in the backround.</a:t>
            </a:r>
          </a:p>
        </p:txBody>
      </p:sp>
      <p:grpSp>
        <p:nvGrpSpPr>
          <p:cNvPr name="Group 10" id="10"/>
          <p:cNvGrpSpPr/>
          <p:nvPr/>
        </p:nvGrpSpPr>
        <p:grpSpPr>
          <a:xfrm rot="0">
            <a:off x="-1356035" y="3277384"/>
            <a:ext cx="3167881" cy="1251488"/>
            <a:chOff x="0" y="0"/>
            <a:chExt cx="488697" cy="193062"/>
          </a:xfrm>
        </p:grpSpPr>
        <p:sp>
          <p:nvSpPr>
            <p:cNvPr name="Freeform 11" id="11"/>
            <p:cNvSpPr/>
            <p:nvPr/>
          </p:nvSpPr>
          <p:spPr>
            <a:xfrm flipH="false" flipV="false" rot="0">
              <a:off x="0" y="0"/>
              <a:ext cx="488697" cy="193062"/>
            </a:xfrm>
            <a:custGeom>
              <a:avLst/>
              <a:gdLst/>
              <a:ahLst/>
              <a:cxnLst/>
              <a:rect r="r" b="b" t="t" l="l"/>
              <a:pathLst>
                <a:path h="193062" w="488697">
                  <a:moveTo>
                    <a:pt x="0" y="0"/>
                  </a:moveTo>
                  <a:lnTo>
                    <a:pt x="488697" y="0"/>
                  </a:lnTo>
                  <a:lnTo>
                    <a:pt x="488697" y="193062"/>
                  </a:lnTo>
                  <a:lnTo>
                    <a:pt x="0" y="193062"/>
                  </a:lnTo>
                  <a:close/>
                </a:path>
              </a:pathLst>
            </a:custGeom>
            <a:solidFill>
              <a:srgbClr val="707078">
                <a:alpha val="64706"/>
              </a:srgbClr>
            </a:solidFill>
          </p:spPr>
        </p:sp>
        <p:sp>
          <p:nvSpPr>
            <p:cNvPr name="TextBox 12" id="12"/>
            <p:cNvSpPr txBox="true"/>
            <p:nvPr/>
          </p:nvSpPr>
          <p:spPr>
            <a:xfrm>
              <a:off x="0" y="-47625"/>
              <a:ext cx="488697" cy="240687"/>
            </a:xfrm>
            <a:prstGeom prst="rect">
              <a:avLst/>
            </a:prstGeom>
          </p:spPr>
          <p:txBody>
            <a:bodyPr anchor="ctr" rtlCol="false" tIns="50800" lIns="50800" bIns="50800" rIns="50800"/>
            <a:lstStyle/>
            <a:p>
              <a:pPr algn="ctr">
                <a:lnSpc>
                  <a:spcPts val="3359"/>
                </a:lnSpc>
              </a:pPr>
            </a:p>
          </p:txBody>
        </p:sp>
      </p:grpSp>
      <p:sp>
        <p:nvSpPr>
          <p:cNvPr name="TextBox 13" id="13"/>
          <p:cNvSpPr txBox="true"/>
          <p:nvPr/>
        </p:nvSpPr>
        <p:spPr>
          <a:xfrm rot="0">
            <a:off x="343951" y="1272958"/>
            <a:ext cx="7527765" cy="2630170"/>
          </a:xfrm>
          <a:prstGeom prst="rect">
            <a:avLst/>
          </a:prstGeom>
        </p:spPr>
        <p:txBody>
          <a:bodyPr anchor="t" rtlCol="false" tIns="0" lIns="0" bIns="0" rIns="0">
            <a:spAutoFit/>
          </a:bodyPr>
          <a:lstStyle/>
          <a:p>
            <a:pPr algn="l">
              <a:lnSpc>
                <a:spcPts val="6800"/>
              </a:lnSpc>
            </a:pPr>
            <a:r>
              <a:rPr lang="en-US" sz="6800" b="true">
                <a:solidFill>
                  <a:srgbClr val="000000"/>
                </a:solidFill>
                <a:latin typeface="Public Sans Bold"/>
                <a:ea typeface="Public Sans Bold"/>
                <a:cs typeface="Public Sans Bold"/>
                <a:sym typeface="Public Sans Bold"/>
              </a:rPr>
              <a:t>Brush tehnique guide for the backrounds</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D3D2CE">
                <a:alpha val="100000"/>
              </a:srgbClr>
            </a:gs>
            <a:gs pos="100000">
              <a:srgbClr val="FFFFFF">
                <a:alpha val="100000"/>
              </a:srgbClr>
            </a:gs>
          </a:gsLst>
          <a:lin ang="0"/>
        </a:gradFill>
      </p:bgPr>
    </p:bg>
    <p:spTree>
      <p:nvGrpSpPr>
        <p:cNvPr id="1" name=""/>
        <p:cNvGrpSpPr/>
        <p:nvPr/>
      </p:nvGrpSpPr>
      <p:grpSpPr>
        <a:xfrm>
          <a:off x="0" y="0"/>
          <a:ext cx="0" cy="0"/>
          <a:chOff x="0" y="0"/>
          <a:chExt cx="0" cy="0"/>
        </a:xfrm>
      </p:grpSpPr>
      <p:grpSp>
        <p:nvGrpSpPr>
          <p:cNvPr name="Group 2" id="2"/>
          <p:cNvGrpSpPr/>
          <p:nvPr/>
        </p:nvGrpSpPr>
        <p:grpSpPr>
          <a:xfrm rot="0">
            <a:off x="7799537" y="2468175"/>
            <a:ext cx="9459763" cy="2675325"/>
            <a:chOff x="0" y="0"/>
            <a:chExt cx="1838403" cy="519920"/>
          </a:xfrm>
        </p:grpSpPr>
        <p:sp>
          <p:nvSpPr>
            <p:cNvPr name="Freeform 3" id="3"/>
            <p:cNvSpPr/>
            <p:nvPr/>
          </p:nvSpPr>
          <p:spPr>
            <a:xfrm flipH="false" flipV="false" rot="0">
              <a:off x="0" y="0"/>
              <a:ext cx="1838403" cy="519920"/>
            </a:xfrm>
            <a:custGeom>
              <a:avLst/>
              <a:gdLst/>
              <a:ahLst/>
              <a:cxnLst/>
              <a:rect r="r" b="b" t="t" l="l"/>
              <a:pathLst>
                <a:path h="519920" w="1838403">
                  <a:moveTo>
                    <a:pt x="0" y="0"/>
                  </a:moveTo>
                  <a:lnTo>
                    <a:pt x="1838403" y="0"/>
                  </a:lnTo>
                  <a:lnTo>
                    <a:pt x="1838403" y="519920"/>
                  </a:lnTo>
                  <a:lnTo>
                    <a:pt x="0" y="519920"/>
                  </a:lnTo>
                  <a:close/>
                </a:path>
              </a:pathLst>
            </a:custGeom>
            <a:blipFill>
              <a:blip r:embed="rId2"/>
              <a:stretch>
                <a:fillRect l="-277" t="0" r="-277" b="0"/>
              </a:stretch>
            </a:blipFill>
          </p:spPr>
        </p:sp>
      </p:grpSp>
      <p:grpSp>
        <p:nvGrpSpPr>
          <p:cNvPr name="Group 4" id="4"/>
          <p:cNvGrpSpPr/>
          <p:nvPr/>
        </p:nvGrpSpPr>
        <p:grpSpPr>
          <a:xfrm rot="0">
            <a:off x="4501620" y="2757645"/>
            <a:ext cx="2543374" cy="6500655"/>
            <a:chOff x="0" y="0"/>
            <a:chExt cx="241419" cy="617048"/>
          </a:xfrm>
        </p:grpSpPr>
        <p:sp>
          <p:nvSpPr>
            <p:cNvPr name="Freeform 5" id="5"/>
            <p:cNvSpPr/>
            <p:nvPr/>
          </p:nvSpPr>
          <p:spPr>
            <a:xfrm flipH="false" flipV="false" rot="0">
              <a:off x="0" y="0"/>
              <a:ext cx="241419" cy="617048"/>
            </a:xfrm>
            <a:custGeom>
              <a:avLst/>
              <a:gdLst/>
              <a:ahLst/>
              <a:cxnLst/>
              <a:rect r="r" b="b" t="t" l="l"/>
              <a:pathLst>
                <a:path h="617048" w="241419">
                  <a:moveTo>
                    <a:pt x="0" y="0"/>
                  </a:moveTo>
                  <a:lnTo>
                    <a:pt x="241419" y="0"/>
                  </a:lnTo>
                  <a:lnTo>
                    <a:pt x="241419" y="617048"/>
                  </a:lnTo>
                  <a:lnTo>
                    <a:pt x="0" y="617048"/>
                  </a:lnTo>
                  <a:close/>
                </a:path>
              </a:pathLst>
            </a:custGeom>
            <a:blipFill>
              <a:blip r:embed="rId3"/>
              <a:stretch>
                <a:fillRect l="-1597" t="0" r="-1597" b="0"/>
              </a:stretch>
            </a:blipFill>
          </p:spPr>
        </p:sp>
      </p:grpSp>
      <p:sp>
        <p:nvSpPr>
          <p:cNvPr name="AutoShape 6" id="6"/>
          <p:cNvSpPr/>
          <p:nvPr/>
        </p:nvSpPr>
        <p:spPr>
          <a:xfrm flipH="true">
            <a:off x="-977666" y="1000125"/>
            <a:ext cx="6492240" cy="0"/>
          </a:xfrm>
          <a:prstGeom prst="line">
            <a:avLst/>
          </a:prstGeom>
          <a:ln cap="flat" w="57150">
            <a:solidFill>
              <a:srgbClr val="707078"/>
            </a:solidFill>
            <a:prstDash val="solid"/>
            <a:headEnd type="diamond" len="lg" w="lg"/>
            <a:tailEnd type="none" len="sm" w="sm"/>
          </a:ln>
        </p:spPr>
      </p:sp>
      <p:sp>
        <p:nvSpPr>
          <p:cNvPr name="AutoShape 7" id="7"/>
          <p:cNvSpPr/>
          <p:nvPr/>
        </p:nvSpPr>
        <p:spPr>
          <a:xfrm flipH="true">
            <a:off x="17667772" y="7340010"/>
            <a:ext cx="0" cy="6492240"/>
          </a:xfrm>
          <a:prstGeom prst="line">
            <a:avLst/>
          </a:prstGeom>
          <a:ln cap="flat" w="57150">
            <a:solidFill>
              <a:srgbClr val="707078"/>
            </a:solidFill>
            <a:prstDash val="solid"/>
            <a:headEnd type="diamond" len="lg" w="lg"/>
            <a:tailEnd type="none" len="sm" w="sm"/>
          </a:ln>
        </p:spPr>
      </p:sp>
      <p:grpSp>
        <p:nvGrpSpPr>
          <p:cNvPr name="Group 8" id="8"/>
          <p:cNvGrpSpPr/>
          <p:nvPr/>
        </p:nvGrpSpPr>
        <p:grpSpPr>
          <a:xfrm rot="0">
            <a:off x="13957280" y="1028700"/>
            <a:ext cx="4050230" cy="1616666"/>
            <a:chOff x="0" y="0"/>
            <a:chExt cx="624813" cy="249397"/>
          </a:xfrm>
        </p:grpSpPr>
        <p:sp>
          <p:nvSpPr>
            <p:cNvPr name="Freeform 9" id="9"/>
            <p:cNvSpPr/>
            <p:nvPr/>
          </p:nvSpPr>
          <p:spPr>
            <a:xfrm flipH="false" flipV="false" rot="0">
              <a:off x="0" y="0"/>
              <a:ext cx="624813" cy="249397"/>
            </a:xfrm>
            <a:custGeom>
              <a:avLst/>
              <a:gdLst/>
              <a:ahLst/>
              <a:cxnLst/>
              <a:rect r="r" b="b" t="t" l="l"/>
              <a:pathLst>
                <a:path h="249397" w="624813">
                  <a:moveTo>
                    <a:pt x="0" y="0"/>
                  </a:moveTo>
                  <a:lnTo>
                    <a:pt x="624813" y="0"/>
                  </a:lnTo>
                  <a:lnTo>
                    <a:pt x="624813" y="249397"/>
                  </a:lnTo>
                  <a:lnTo>
                    <a:pt x="0" y="249397"/>
                  </a:lnTo>
                  <a:close/>
                </a:path>
              </a:pathLst>
            </a:custGeom>
            <a:solidFill>
              <a:srgbClr val="707078">
                <a:alpha val="64706"/>
              </a:srgbClr>
            </a:solidFill>
          </p:spPr>
        </p:sp>
        <p:sp>
          <p:nvSpPr>
            <p:cNvPr name="TextBox 10" id="10"/>
            <p:cNvSpPr txBox="true"/>
            <p:nvPr/>
          </p:nvSpPr>
          <p:spPr>
            <a:xfrm>
              <a:off x="0" y="-47625"/>
              <a:ext cx="624813" cy="297022"/>
            </a:xfrm>
            <a:prstGeom prst="rect">
              <a:avLst/>
            </a:prstGeom>
          </p:spPr>
          <p:txBody>
            <a:bodyPr anchor="ctr" rtlCol="false" tIns="50800" lIns="50800" bIns="50800" rIns="50800"/>
            <a:lstStyle/>
            <a:p>
              <a:pPr algn="ctr">
                <a:lnSpc>
                  <a:spcPts val="3359"/>
                </a:lnSpc>
              </a:pPr>
            </a:p>
          </p:txBody>
        </p:sp>
      </p:grpSp>
      <p:grpSp>
        <p:nvGrpSpPr>
          <p:cNvPr name="Group 11" id="11"/>
          <p:cNvGrpSpPr/>
          <p:nvPr/>
        </p:nvGrpSpPr>
        <p:grpSpPr>
          <a:xfrm rot="0">
            <a:off x="1037841" y="1801685"/>
            <a:ext cx="5028691" cy="1616666"/>
            <a:chOff x="0" y="0"/>
            <a:chExt cx="775757" cy="249397"/>
          </a:xfrm>
        </p:grpSpPr>
        <p:sp>
          <p:nvSpPr>
            <p:cNvPr name="Freeform 12" id="12"/>
            <p:cNvSpPr/>
            <p:nvPr/>
          </p:nvSpPr>
          <p:spPr>
            <a:xfrm flipH="false" flipV="false" rot="0">
              <a:off x="0" y="0"/>
              <a:ext cx="775757" cy="249397"/>
            </a:xfrm>
            <a:custGeom>
              <a:avLst/>
              <a:gdLst/>
              <a:ahLst/>
              <a:cxnLst/>
              <a:rect r="r" b="b" t="t" l="l"/>
              <a:pathLst>
                <a:path h="249397" w="775757">
                  <a:moveTo>
                    <a:pt x="0" y="0"/>
                  </a:moveTo>
                  <a:lnTo>
                    <a:pt x="775757" y="0"/>
                  </a:lnTo>
                  <a:lnTo>
                    <a:pt x="775757" y="249397"/>
                  </a:lnTo>
                  <a:lnTo>
                    <a:pt x="0" y="249397"/>
                  </a:lnTo>
                  <a:close/>
                </a:path>
              </a:pathLst>
            </a:custGeom>
            <a:solidFill>
              <a:srgbClr val="707078">
                <a:alpha val="64706"/>
              </a:srgbClr>
            </a:solidFill>
          </p:spPr>
        </p:sp>
        <p:sp>
          <p:nvSpPr>
            <p:cNvPr name="TextBox 13" id="13"/>
            <p:cNvSpPr txBox="true"/>
            <p:nvPr/>
          </p:nvSpPr>
          <p:spPr>
            <a:xfrm>
              <a:off x="0" y="-47625"/>
              <a:ext cx="775757" cy="297022"/>
            </a:xfrm>
            <a:prstGeom prst="rect">
              <a:avLst/>
            </a:prstGeom>
          </p:spPr>
          <p:txBody>
            <a:bodyPr anchor="ctr" rtlCol="false" tIns="50800" lIns="50800" bIns="50800" rIns="50800"/>
            <a:lstStyle/>
            <a:p>
              <a:pPr algn="ctr">
                <a:lnSpc>
                  <a:spcPts val="3359"/>
                </a:lnSpc>
              </a:pPr>
            </a:p>
          </p:txBody>
        </p:sp>
      </p:grpSp>
      <p:sp>
        <p:nvSpPr>
          <p:cNvPr name="TextBox 14" id="14"/>
          <p:cNvSpPr txBox="true"/>
          <p:nvPr/>
        </p:nvSpPr>
        <p:spPr>
          <a:xfrm rot="0">
            <a:off x="1939517" y="2106032"/>
            <a:ext cx="6297107" cy="915670"/>
          </a:xfrm>
          <a:prstGeom prst="rect">
            <a:avLst/>
          </a:prstGeom>
        </p:spPr>
        <p:txBody>
          <a:bodyPr anchor="t" rtlCol="false" tIns="0" lIns="0" bIns="0" rIns="0">
            <a:spAutoFit/>
          </a:bodyPr>
          <a:lstStyle/>
          <a:p>
            <a:pPr algn="l">
              <a:lnSpc>
                <a:spcPts val="6800"/>
              </a:lnSpc>
            </a:pPr>
            <a:r>
              <a:rPr lang="en-US" sz="6800" spc="-374" b="true">
                <a:solidFill>
                  <a:srgbClr val="231F20"/>
                </a:solidFill>
                <a:latin typeface="Public Sans Bold"/>
                <a:ea typeface="Public Sans Bold"/>
                <a:cs typeface="Public Sans Bold"/>
                <a:sym typeface="Public Sans Bold"/>
              </a:rPr>
              <a:t>Art Style</a:t>
            </a:r>
          </a:p>
        </p:txBody>
      </p:sp>
      <p:sp>
        <p:nvSpPr>
          <p:cNvPr name="TextBox 15" id="15"/>
          <p:cNvSpPr txBox="true"/>
          <p:nvPr/>
        </p:nvSpPr>
        <p:spPr>
          <a:xfrm rot="0">
            <a:off x="8863751" y="6197935"/>
            <a:ext cx="6138251" cy="2103392"/>
          </a:xfrm>
          <a:prstGeom prst="rect">
            <a:avLst/>
          </a:prstGeom>
        </p:spPr>
        <p:txBody>
          <a:bodyPr anchor="t" rtlCol="false" tIns="0" lIns="0" bIns="0" rIns="0">
            <a:spAutoFit/>
          </a:bodyPr>
          <a:lstStyle/>
          <a:p>
            <a:pPr algn="l">
              <a:lnSpc>
                <a:spcPts val="3363"/>
              </a:lnSpc>
            </a:pPr>
            <a:r>
              <a:rPr lang="en-US" sz="2402">
                <a:solidFill>
                  <a:srgbClr val="231F20"/>
                </a:solidFill>
                <a:latin typeface="TT Firs Neue"/>
                <a:ea typeface="TT Firs Neue"/>
                <a:cs typeface="TT Firs Neue"/>
                <a:sym typeface="TT Firs Neue"/>
              </a:rPr>
              <a:t>The art style is based on a hand drawn style. Incorporating both a watercolor style and a sketched style. All game art besides the main character are drawn in grayscale.</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D3D2CE">
                <a:alpha val="100000"/>
              </a:srgbClr>
            </a:gs>
            <a:gs pos="100000">
              <a:srgbClr val="FFFFFF">
                <a:alpha val="100000"/>
              </a:srgbClr>
            </a:gs>
          </a:gsLst>
          <a:lin ang="0"/>
        </a:gradFill>
      </p:bgPr>
    </p:bg>
    <p:spTree>
      <p:nvGrpSpPr>
        <p:cNvPr id="1" name=""/>
        <p:cNvGrpSpPr/>
        <p:nvPr/>
      </p:nvGrpSpPr>
      <p:grpSpPr>
        <a:xfrm>
          <a:off x="0" y="0"/>
          <a:ext cx="0" cy="0"/>
          <a:chOff x="0" y="0"/>
          <a:chExt cx="0" cy="0"/>
        </a:xfrm>
      </p:grpSpPr>
      <p:grpSp>
        <p:nvGrpSpPr>
          <p:cNvPr name="Group 2" id="2"/>
          <p:cNvGrpSpPr/>
          <p:nvPr/>
        </p:nvGrpSpPr>
        <p:grpSpPr>
          <a:xfrm rot="0">
            <a:off x="1423349" y="1050569"/>
            <a:ext cx="10222430" cy="2172720"/>
            <a:chOff x="0" y="0"/>
            <a:chExt cx="1576975" cy="335177"/>
          </a:xfrm>
        </p:grpSpPr>
        <p:sp>
          <p:nvSpPr>
            <p:cNvPr name="Freeform 3" id="3"/>
            <p:cNvSpPr/>
            <p:nvPr/>
          </p:nvSpPr>
          <p:spPr>
            <a:xfrm flipH="false" flipV="false" rot="0">
              <a:off x="0" y="0"/>
              <a:ext cx="1576975" cy="335177"/>
            </a:xfrm>
            <a:custGeom>
              <a:avLst/>
              <a:gdLst/>
              <a:ahLst/>
              <a:cxnLst/>
              <a:rect r="r" b="b" t="t" l="l"/>
              <a:pathLst>
                <a:path h="335177" w="1576975">
                  <a:moveTo>
                    <a:pt x="0" y="0"/>
                  </a:moveTo>
                  <a:lnTo>
                    <a:pt x="1576975" y="0"/>
                  </a:lnTo>
                  <a:lnTo>
                    <a:pt x="1576975" y="335177"/>
                  </a:lnTo>
                  <a:lnTo>
                    <a:pt x="0" y="335177"/>
                  </a:lnTo>
                  <a:close/>
                </a:path>
              </a:pathLst>
            </a:custGeom>
            <a:solidFill>
              <a:srgbClr val="707078">
                <a:alpha val="64706"/>
              </a:srgbClr>
            </a:solidFill>
          </p:spPr>
        </p:sp>
        <p:sp>
          <p:nvSpPr>
            <p:cNvPr name="TextBox 4" id="4"/>
            <p:cNvSpPr txBox="true"/>
            <p:nvPr/>
          </p:nvSpPr>
          <p:spPr>
            <a:xfrm>
              <a:off x="0" y="-47625"/>
              <a:ext cx="1576975" cy="382802"/>
            </a:xfrm>
            <a:prstGeom prst="rect">
              <a:avLst/>
            </a:prstGeom>
          </p:spPr>
          <p:txBody>
            <a:bodyPr anchor="ctr" rtlCol="false" tIns="50800" lIns="50800" bIns="50800" rIns="50800"/>
            <a:lstStyle/>
            <a:p>
              <a:pPr algn="ctr">
                <a:lnSpc>
                  <a:spcPts val="3359"/>
                </a:lnSpc>
              </a:pPr>
            </a:p>
          </p:txBody>
        </p:sp>
      </p:grpSp>
      <p:sp>
        <p:nvSpPr>
          <p:cNvPr name="AutoShape 5" id="5"/>
          <p:cNvSpPr/>
          <p:nvPr/>
        </p:nvSpPr>
        <p:spPr>
          <a:xfrm flipH="true">
            <a:off x="-1310630" y="479069"/>
            <a:ext cx="6492240" cy="0"/>
          </a:xfrm>
          <a:prstGeom prst="line">
            <a:avLst/>
          </a:prstGeom>
          <a:ln cap="flat" w="57150">
            <a:solidFill>
              <a:srgbClr val="707078"/>
            </a:solidFill>
            <a:prstDash val="solid"/>
            <a:headEnd type="diamond" len="lg" w="lg"/>
            <a:tailEnd type="none" len="sm" w="sm"/>
          </a:ln>
        </p:spPr>
      </p:sp>
      <p:sp>
        <p:nvSpPr>
          <p:cNvPr name="AutoShape 6" id="6"/>
          <p:cNvSpPr/>
          <p:nvPr/>
        </p:nvSpPr>
        <p:spPr>
          <a:xfrm>
            <a:off x="12162886" y="9958865"/>
            <a:ext cx="6492240" cy="0"/>
          </a:xfrm>
          <a:prstGeom prst="line">
            <a:avLst/>
          </a:prstGeom>
          <a:ln cap="flat" w="57150">
            <a:solidFill>
              <a:srgbClr val="707078"/>
            </a:solidFill>
            <a:prstDash val="solid"/>
            <a:headEnd type="diamond" len="lg" w="lg"/>
            <a:tailEnd type="none" len="sm" w="sm"/>
          </a:ln>
        </p:spPr>
      </p:sp>
      <p:sp>
        <p:nvSpPr>
          <p:cNvPr name="Freeform 7" id="7"/>
          <p:cNvSpPr/>
          <p:nvPr/>
        </p:nvSpPr>
        <p:spPr>
          <a:xfrm flipH="false" flipV="false" rot="0">
            <a:off x="8336194" y="2216798"/>
            <a:ext cx="9048155" cy="3359127"/>
          </a:xfrm>
          <a:custGeom>
            <a:avLst/>
            <a:gdLst/>
            <a:ahLst/>
            <a:cxnLst/>
            <a:rect r="r" b="b" t="t" l="l"/>
            <a:pathLst>
              <a:path h="3359127" w="9048155">
                <a:moveTo>
                  <a:pt x="0" y="0"/>
                </a:moveTo>
                <a:lnTo>
                  <a:pt x="9048154" y="0"/>
                </a:lnTo>
                <a:lnTo>
                  <a:pt x="9048154" y="3359127"/>
                </a:lnTo>
                <a:lnTo>
                  <a:pt x="0" y="3359127"/>
                </a:lnTo>
                <a:lnTo>
                  <a:pt x="0" y="0"/>
                </a:lnTo>
                <a:close/>
              </a:path>
            </a:pathLst>
          </a:custGeom>
          <a:blipFill>
            <a:blip r:embed="rId2"/>
            <a:stretch>
              <a:fillRect l="0" t="0" r="0" b="0"/>
            </a:stretch>
          </a:blipFill>
        </p:spPr>
      </p:sp>
      <p:sp>
        <p:nvSpPr>
          <p:cNvPr name="Freeform 8" id="8"/>
          <p:cNvSpPr/>
          <p:nvPr/>
        </p:nvSpPr>
        <p:spPr>
          <a:xfrm flipH="false" flipV="false" rot="0">
            <a:off x="12942130" y="5985075"/>
            <a:ext cx="5128618" cy="3701759"/>
          </a:xfrm>
          <a:custGeom>
            <a:avLst/>
            <a:gdLst/>
            <a:ahLst/>
            <a:cxnLst/>
            <a:rect r="r" b="b" t="t" l="l"/>
            <a:pathLst>
              <a:path h="3701759" w="5128618">
                <a:moveTo>
                  <a:pt x="0" y="0"/>
                </a:moveTo>
                <a:lnTo>
                  <a:pt x="5128618" y="0"/>
                </a:lnTo>
                <a:lnTo>
                  <a:pt x="5128618" y="3701759"/>
                </a:lnTo>
                <a:lnTo>
                  <a:pt x="0" y="3701759"/>
                </a:lnTo>
                <a:lnTo>
                  <a:pt x="0" y="0"/>
                </a:lnTo>
                <a:close/>
              </a:path>
            </a:pathLst>
          </a:custGeom>
          <a:blipFill>
            <a:blip r:embed="rId3"/>
            <a:stretch>
              <a:fillRect l="0" t="0" r="0" b="0"/>
            </a:stretch>
          </a:blipFill>
        </p:spPr>
      </p:sp>
      <p:sp>
        <p:nvSpPr>
          <p:cNvPr name="Freeform 9" id="9"/>
          <p:cNvSpPr/>
          <p:nvPr/>
        </p:nvSpPr>
        <p:spPr>
          <a:xfrm flipH="false" flipV="false" rot="0">
            <a:off x="8049118" y="5951168"/>
            <a:ext cx="4703630" cy="2798660"/>
          </a:xfrm>
          <a:custGeom>
            <a:avLst/>
            <a:gdLst/>
            <a:ahLst/>
            <a:cxnLst/>
            <a:rect r="r" b="b" t="t" l="l"/>
            <a:pathLst>
              <a:path h="2798660" w="4703630">
                <a:moveTo>
                  <a:pt x="0" y="0"/>
                </a:moveTo>
                <a:lnTo>
                  <a:pt x="4703630" y="0"/>
                </a:lnTo>
                <a:lnTo>
                  <a:pt x="4703630" y="2798660"/>
                </a:lnTo>
                <a:lnTo>
                  <a:pt x="0" y="2798660"/>
                </a:lnTo>
                <a:lnTo>
                  <a:pt x="0" y="0"/>
                </a:lnTo>
                <a:close/>
              </a:path>
            </a:pathLst>
          </a:custGeom>
          <a:blipFill>
            <a:blip r:embed="rId4"/>
            <a:stretch>
              <a:fillRect l="0" t="0" r="0" b="0"/>
            </a:stretch>
          </a:blipFill>
        </p:spPr>
      </p:sp>
      <p:sp>
        <p:nvSpPr>
          <p:cNvPr name="TextBox 10" id="10"/>
          <p:cNvSpPr txBox="true"/>
          <p:nvPr/>
        </p:nvSpPr>
        <p:spPr>
          <a:xfrm rot="0">
            <a:off x="379640" y="3861464"/>
            <a:ext cx="7086096" cy="6125976"/>
          </a:xfrm>
          <a:prstGeom prst="rect">
            <a:avLst/>
          </a:prstGeom>
        </p:spPr>
        <p:txBody>
          <a:bodyPr anchor="t" rtlCol="false" tIns="0" lIns="0" bIns="0" rIns="0">
            <a:spAutoFit/>
          </a:bodyPr>
          <a:lstStyle/>
          <a:p>
            <a:pPr algn="l">
              <a:lnSpc>
                <a:spcPts val="3485"/>
              </a:lnSpc>
            </a:pPr>
            <a:r>
              <a:rPr lang="en-US" sz="2489">
                <a:solidFill>
                  <a:srgbClr val="000000"/>
                </a:solidFill>
                <a:latin typeface="TT Firs Neue"/>
                <a:ea typeface="TT Firs Neue"/>
                <a:cs typeface="TT Firs Neue"/>
                <a:sym typeface="TT Firs Neue"/>
              </a:rPr>
              <a:t>The background are drawn fully in a watercolor style. The background being a bit darker than the foreground and also having a more softer blurry look than the sharper and more detailed foreground </a:t>
            </a:r>
          </a:p>
          <a:p>
            <a:pPr algn="l">
              <a:lnSpc>
                <a:spcPts val="3485"/>
              </a:lnSpc>
            </a:pPr>
          </a:p>
          <a:p>
            <a:pPr algn="l">
              <a:lnSpc>
                <a:spcPts val="3485"/>
              </a:lnSpc>
            </a:pPr>
            <a:r>
              <a:rPr lang="en-US" sz="2489">
                <a:solidFill>
                  <a:srgbClr val="000000"/>
                </a:solidFill>
                <a:latin typeface="TT Firs Neue"/>
                <a:ea typeface="TT Firs Neue"/>
                <a:cs typeface="TT Firs Neue"/>
                <a:sym typeface="TT Firs Neue"/>
              </a:rPr>
              <a:t>The game is devided into 3 destinct areas. The area with moving platforms being very dangerous based on a stalagmite cave focused on triangles and very sharp shapes representng a very dangerous and action fuled atmosphere.</a:t>
            </a:r>
          </a:p>
          <a:p>
            <a:pPr algn="l">
              <a:lnSpc>
                <a:spcPts val="3485"/>
              </a:lnSpc>
            </a:pPr>
          </a:p>
          <a:p>
            <a:pPr algn="l">
              <a:lnSpc>
                <a:spcPts val="3485"/>
              </a:lnSpc>
            </a:pPr>
          </a:p>
        </p:txBody>
      </p:sp>
      <p:sp>
        <p:nvSpPr>
          <p:cNvPr name="TextBox 11" id="11"/>
          <p:cNvSpPr txBox="true"/>
          <p:nvPr/>
        </p:nvSpPr>
        <p:spPr>
          <a:xfrm rot="0">
            <a:off x="2680090" y="1307619"/>
            <a:ext cx="6725864" cy="1772920"/>
          </a:xfrm>
          <a:prstGeom prst="rect">
            <a:avLst/>
          </a:prstGeom>
        </p:spPr>
        <p:txBody>
          <a:bodyPr anchor="t" rtlCol="false" tIns="0" lIns="0" bIns="0" rIns="0">
            <a:spAutoFit/>
          </a:bodyPr>
          <a:lstStyle/>
          <a:p>
            <a:pPr algn="l">
              <a:lnSpc>
                <a:spcPts val="6800"/>
              </a:lnSpc>
            </a:pPr>
            <a:r>
              <a:rPr lang="en-US" sz="6800" b="true">
                <a:solidFill>
                  <a:srgbClr val="000000"/>
                </a:solidFill>
                <a:latin typeface="Public Sans Bold"/>
                <a:ea typeface="Public Sans Bold"/>
                <a:cs typeface="Public Sans Bold"/>
                <a:sym typeface="Public Sans Bold"/>
              </a:rPr>
              <a:t>Area design and Atmosphere</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D3D2CE">
                <a:alpha val="100000"/>
              </a:srgbClr>
            </a:gs>
            <a:gs pos="100000">
              <a:srgbClr val="FFFFFF">
                <a:alpha val="100000"/>
              </a:srgbClr>
            </a:gs>
          </a:gsLst>
          <a:lin ang="0"/>
        </a:gradFill>
      </p:bgPr>
    </p:bg>
    <p:spTree>
      <p:nvGrpSpPr>
        <p:cNvPr id="1" name=""/>
        <p:cNvGrpSpPr/>
        <p:nvPr/>
      </p:nvGrpSpPr>
      <p:grpSpPr>
        <a:xfrm>
          <a:off x="0" y="0"/>
          <a:ext cx="0" cy="0"/>
          <a:chOff x="0" y="0"/>
          <a:chExt cx="0" cy="0"/>
        </a:xfrm>
      </p:grpSpPr>
      <p:grpSp>
        <p:nvGrpSpPr>
          <p:cNvPr name="Group 2" id="2"/>
          <p:cNvGrpSpPr/>
          <p:nvPr/>
        </p:nvGrpSpPr>
        <p:grpSpPr>
          <a:xfrm rot="0">
            <a:off x="1423349" y="1050569"/>
            <a:ext cx="10222430" cy="2172720"/>
            <a:chOff x="0" y="0"/>
            <a:chExt cx="1576975" cy="335177"/>
          </a:xfrm>
        </p:grpSpPr>
        <p:sp>
          <p:nvSpPr>
            <p:cNvPr name="Freeform 3" id="3"/>
            <p:cNvSpPr/>
            <p:nvPr/>
          </p:nvSpPr>
          <p:spPr>
            <a:xfrm flipH="false" flipV="false" rot="0">
              <a:off x="0" y="0"/>
              <a:ext cx="1576975" cy="335177"/>
            </a:xfrm>
            <a:custGeom>
              <a:avLst/>
              <a:gdLst/>
              <a:ahLst/>
              <a:cxnLst/>
              <a:rect r="r" b="b" t="t" l="l"/>
              <a:pathLst>
                <a:path h="335177" w="1576975">
                  <a:moveTo>
                    <a:pt x="0" y="0"/>
                  </a:moveTo>
                  <a:lnTo>
                    <a:pt x="1576975" y="0"/>
                  </a:lnTo>
                  <a:lnTo>
                    <a:pt x="1576975" y="335177"/>
                  </a:lnTo>
                  <a:lnTo>
                    <a:pt x="0" y="335177"/>
                  </a:lnTo>
                  <a:close/>
                </a:path>
              </a:pathLst>
            </a:custGeom>
            <a:solidFill>
              <a:srgbClr val="707078">
                <a:alpha val="64706"/>
              </a:srgbClr>
            </a:solidFill>
          </p:spPr>
        </p:sp>
        <p:sp>
          <p:nvSpPr>
            <p:cNvPr name="TextBox 4" id="4"/>
            <p:cNvSpPr txBox="true"/>
            <p:nvPr/>
          </p:nvSpPr>
          <p:spPr>
            <a:xfrm>
              <a:off x="0" y="-47625"/>
              <a:ext cx="1576975" cy="382802"/>
            </a:xfrm>
            <a:prstGeom prst="rect">
              <a:avLst/>
            </a:prstGeom>
          </p:spPr>
          <p:txBody>
            <a:bodyPr anchor="ctr" rtlCol="false" tIns="50800" lIns="50800" bIns="50800" rIns="50800"/>
            <a:lstStyle/>
            <a:p>
              <a:pPr algn="ctr">
                <a:lnSpc>
                  <a:spcPts val="3359"/>
                </a:lnSpc>
              </a:pPr>
            </a:p>
          </p:txBody>
        </p:sp>
      </p:grpSp>
      <p:sp>
        <p:nvSpPr>
          <p:cNvPr name="AutoShape 5" id="5"/>
          <p:cNvSpPr/>
          <p:nvPr/>
        </p:nvSpPr>
        <p:spPr>
          <a:xfrm flipH="true">
            <a:off x="-1310630" y="479069"/>
            <a:ext cx="6492240" cy="0"/>
          </a:xfrm>
          <a:prstGeom prst="line">
            <a:avLst/>
          </a:prstGeom>
          <a:ln cap="flat" w="57150">
            <a:solidFill>
              <a:srgbClr val="707078"/>
            </a:solidFill>
            <a:prstDash val="solid"/>
            <a:headEnd type="diamond" len="lg" w="lg"/>
            <a:tailEnd type="none" len="sm" w="sm"/>
          </a:ln>
        </p:spPr>
      </p:sp>
      <p:sp>
        <p:nvSpPr>
          <p:cNvPr name="AutoShape 6" id="6"/>
          <p:cNvSpPr/>
          <p:nvPr/>
        </p:nvSpPr>
        <p:spPr>
          <a:xfrm>
            <a:off x="12298806" y="9652902"/>
            <a:ext cx="6492240" cy="0"/>
          </a:xfrm>
          <a:prstGeom prst="line">
            <a:avLst/>
          </a:prstGeom>
          <a:ln cap="flat" w="57150">
            <a:solidFill>
              <a:srgbClr val="707078"/>
            </a:solidFill>
            <a:prstDash val="solid"/>
            <a:headEnd type="diamond" len="lg" w="lg"/>
            <a:tailEnd type="none" len="sm" w="sm"/>
          </a:ln>
        </p:spPr>
      </p:sp>
      <p:sp>
        <p:nvSpPr>
          <p:cNvPr name="Freeform 7" id="7"/>
          <p:cNvSpPr/>
          <p:nvPr/>
        </p:nvSpPr>
        <p:spPr>
          <a:xfrm flipH="false" flipV="false" rot="0">
            <a:off x="10666770" y="289048"/>
            <a:ext cx="5992270" cy="7051369"/>
          </a:xfrm>
          <a:custGeom>
            <a:avLst/>
            <a:gdLst/>
            <a:ahLst/>
            <a:cxnLst/>
            <a:rect r="r" b="b" t="t" l="l"/>
            <a:pathLst>
              <a:path h="7051369" w="5992270">
                <a:moveTo>
                  <a:pt x="0" y="0"/>
                </a:moveTo>
                <a:lnTo>
                  <a:pt x="5992270" y="0"/>
                </a:lnTo>
                <a:lnTo>
                  <a:pt x="5992270" y="7051369"/>
                </a:lnTo>
                <a:lnTo>
                  <a:pt x="0" y="7051369"/>
                </a:lnTo>
                <a:lnTo>
                  <a:pt x="0" y="0"/>
                </a:lnTo>
                <a:close/>
              </a:path>
            </a:pathLst>
          </a:custGeom>
          <a:blipFill>
            <a:blip r:embed="rId2"/>
            <a:stretch>
              <a:fillRect l="0" t="0" r="0" b="0"/>
            </a:stretch>
          </a:blipFill>
        </p:spPr>
      </p:sp>
      <p:sp>
        <p:nvSpPr>
          <p:cNvPr name="Freeform 8" id="8"/>
          <p:cNvSpPr/>
          <p:nvPr/>
        </p:nvSpPr>
        <p:spPr>
          <a:xfrm flipH="false" flipV="false" rot="0">
            <a:off x="15076858" y="3909089"/>
            <a:ext cx="2875304" cy="2875304"/>
          </a:xfrm>
          <a:custGeom>
            <a:avLst/>
            <a:gdLst/>
            <a:ahLst/>
            <a:cxnLst/>
            <a:rect r="r" b="b" t="t" l="l"/>
            <a:pathLst>
              <a:path h="2875304" w="2875304">
                <a:moveTo>
                  <a:pt x="0" y="0"/>
                </a:moveTo>
                <a:lnTo>
                  <a:pt x="2875304" y="0"/>
                </a:lnTo>
                <a:lnTo>
                  <a:pt x="2875304" y="2875304"/>
                </a:lnTo>
                <a:lnTo>
                  <a:pt x="0" y="2875304"/>
                </a:lnTo>
                <a:lnTo>
                  <a:pt x="0" y="0"/>
                </a:lnTo>
                <a:close/>
              </a:path>
            </a:pathLst>
          </a:custGeom>
          <a:blipFill>
            <a:blip r:embed="rId3"/>
            <a:stretch>
              <a:fillRect l="0" t="0" r="0" b="0"/>
            </a:stretch>
          </a:blipFill>
        </p:spPr>
      </p:sp>
      <p:sp>
        <p:nvSpPr>
          <p:cNvPr name="Freeform 9" id="9"/>
          <p:cNvSpPr/>
          <p:nvPr/>
        </p:nvSpPr>
        <p:spPr>
          <a:xfrm flipH="false" flipV="false" rot="0">
            <a:off x="10763896" y="5666347"/>
            <a:ext cx="3633006" cy="3614841"/>
          </a:xfrm>
          <a:custGeom>
            <a:avLst/>
            <a:gdLst/>
            <a:ahLst/>
            <a:cxnLst/>
            <a:rect r="r" b="b" t="t" l="l"/>
            <a:pathLst>
              <a:path h="3614841" w="3633006">
                <a:moveTo>
                  <a:pt x="0" y="0"/>
                </a:moveTo>
                <a:lnTo>
                  <a:pt x="3633007" y="0"/>
                </a:lnTo>
                <a:lnTo>
                  <a:pt x="3633007" y="3614841"/>
                </a:lnTo>
                <a:lnTo>
                  <a:pt x="0" y="3614841"/>
                </a:lnTo>
                <a:lnTo>
                  <a:pt x="0" y="0"/>
                </a:lnTo>
                <a:close/>
              </a:path>
            </a:pathLst>
          </a:custGeom>
          <a:blipFill>
            <a:blip r:embed="rId4"/>
            <a:stretch>
              <a:fillRect l="0" t="0" r="0" b="0"/>
            </a:stretch>
          </a:blipFill>
        </p:spPr>
      </p:sp>
      <p:sp>
        <p:nvSpPr>
          <p:cNvPr name="Freeform 10" id="10"/>
          <p:cNvSpPr/>
          <p:nvPr/>
        </p:nvSpPr>
        <p:spPr>
          <a:xfrm flipH="false" flipV="false" rot="0">
            <a:off x="14115309" y="7473767"/>
            <a:ext cx="3773066" cy="2020466"/>
          </a:xfrm>
          <a:custGeom>
            <a:avLst/>
            <a:gdLst/>
            <a:ahLst/>
            <a:cxnLst/>
            <a:rect r="r" b="b" t="t" l="l"/>
            <a:pathLst>
              <a:path h="2020466" w="3773066">
                <a:moveTo>
                  <a:pt x="0" y="0"/>
                </a:moveTo>
                <a:lnTo>
                  <a:pt x="3773066" y="0"/>
                </a:lnTo>
                <a:lnTo>
                  <a:pt x="3773066" y="2020466"/>
                </a:lnTo>
                <a:lnTo>
                  <a:pt x="0" y="2020466"/>
                </a:lnTo>
                <a:lnTo>
                  <a:pt x="0" y="0"/>
                </a:lnTo>
                <a:close/>
              </a:path>
            </a:pathLst>
          </a:custGeom>
          <a:blipFill>
            <a:blip r:embed="rId5"/>
            <a:stretch>
              <a:fillRect l="0" t="0" r="0" b="0"/>
            </a:stretch>
          </a:blipFill>
        </p:spPr>
      </p:sp>
      <p:sp>
        <p:nvSpPr>
          <p:cNvPr name="Freeform 11" id="11"/>
          <p:cNvSpPr/>
          <p:nvPr/>
        </p:nvSpPr>
        <p:spPr>
          <a:xfrm flipH="false" flipV="false" rot="0">
            <a:off x="7405047" y="6784393"/>
            <a:ext cx="3261723" cy="3000673"/>
          </a:xfrm>
          <a:custGeom>
            <a:avLst/>
            <a:gdLst/>
            <a:ahLst/>
            <a:cxnLst/>
            <a:rect r="r" b="b" t="t" l="l"/>
            <a:pathLst>
              <a:path h="3000673" w="3261723">
                <a:moveTo>
                  <a:pt x="0" y="0"/>
                </a:moveTo>
                <a:lnTo>
                  <a:pt x="3261723" y="0"/>
                </a:lnTo>
                <a:lnTo>
                  <a:pt x="3261723" y="3000673"/>
                </a:lnTo>
                <a:lnTo>
                  <a:pt x="0" y="3000673"/>
                </a:lnTo>
                <a:lnTo>
                  <a:pt x="0" y="0"/>
                </a:lnTo>
                <a:close/>
              </a:path>
            </a:pathLst>
          </a:custGeom>
          <a:blipFill>
            <a:blip r:embed="rId6"/>
            <a:stretch>
              <a:fillRect l="0" t="0" r="0" b="0"/>
            </a:stretch>
          </a:blipFill>
        </p:spPr>
      </p:sp>
      <p:sp>
        <p:nvSpPr>
          <p:cNvPr name="TextBox 12" id="12"/>
          <p:cNvSpPr txBox="true"/>
          <p:nvPr/>
        </p:nvSpPr>
        <p:spPr>
          <a:xfrm rot="0">
            <a:off x="817141" y="3861464"/>
            <a:ext cx="7086096" cy="3932554"/>
          </a:xfrm>
          <a:prstGeom prst="rect">
            <a:avLst/>
          </a:prstGeom>
        </p:spPr>
        <p:txBody>
          <a:bodyPr anchor="t" rtlCol="false" tIns="0" lIns="0" bIns="0" rIns="0">
            <a:spAutoFit/>
          </a:bodyPr>
          <a:lstStyle/>
          <a:p>
            <a:pPr algn="l">
              <a:lnSpc>
                <a:spcPts val="3485"/>
              </a:lnSpc>
            </a:pPr>
            <a:r>
              <a:rPr lang="en-US" sz="2489">
                <a:solidFill>
                  <a:srgbClr val="000000"/>
                </a:solidFill>
                <a:latin typeface="TT Firs Neue"/>
                <a:ea typeface="TT Firs Neue"/>
                <a:cs typeface="TT Firs Neue"/>
                <a:sym typeface="TT Firs Neue"/>
              </a:rPr>
              <a:t> The area with disappearing platforms is very alive and overgrown with plant life based on very round circle liek shapes, representing feelings of peace and harmony this part of the cave has a more calm and alive atmosphere. The cave is overgrown with plant life such as vines, moss, daisies, snapdragons, lily of the valley since most of these plants have a very distinct shape that is recognizable.</a:t>
            </a:r>
          </a:p>
        </p:txBody>
      </p:sp>
      <p:sp>
        <p:nvSpPr>
          <p:cNvPr name="TextBox 13" id="13"/>
          <p:cNvSpPr txBox="true"/>
          <p:nvPr/>
        </p:nvSpPr>
        <p:spPr>
          <a:xfrm rot="0">
            <a:off x="2680090" y="1307619"/>
            <a:ext cx="6725864" cy="1772920"/>
          </a:xfrm>
          <a:prstGeom prst="rect">
            <a:avLst/>
          </a:prstGeom>
        </p:spPr>
        <p:txBody>
          <a:bodyPr anchor="t" rtlCol="false" tIns="0" lIns="0" bIns="0" rIns="0">
            <a:spAutoFit/>
          </a:bodyPr>
          <a:lstStyle/>
          <a:p>
            <a:pPr algn="l">
              <a:lnSpc>
                <a:spcPts val="6800"/>
              </a:lnSpc>
            </a:pPr>
            <a:r>
              <a:rPr lang="en-US" sz="6800" b="true">
                <a:solidFill>
                  <a:srgbClr val="000000"/>
                </a:solidFill>
                <a:latin typeface="Public Sans Bold"/>
                <a:ea typeface="Public Sans Bold"/>
                <a:cs typeface="Public Sans Bold"/>
                <a:sym typeface="Public Sans Bold"/>
              </a:rPr>
              <a:t>Area design and Atmosphere</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D3D2CE">
                <a:alpha val="100000"/>
              </a:srgbClr>
            </a:gs>
            <a:gs pos="100000">
              <a:srgbClr val="FFFFFF">
                <a:alpha val="100000"/>
              </a:srgbClr>
            </a:gs>
          </a:gsLst>
          <a:lin ang="0"/>
        </a:gradFill>
      </p:bgPr>
    </p:bg>
    <p:spTree>
      <p:nvGrpSpPr>
        <p:cNvPr id="1" name=""/>
        <p:cNvGrpSpPr/>
        <p:nvPr/>
      </p:nvGrpSpPr>
      <p:grpSpPr>
        <a:xfrm>
          <a:off x="0" y="0"/>
          <a:ext cx="0" cy="0"/>
          <a:chOff x="0" y="0"/>
          <a:chExt cx="0" cy="0"/>
        </a:xfrm>
      </p:grpSpPr>
      <p:sp>
        <p:nvSpPr>
          <p:cNvPr name="AutoShape 2" id="2"/>
          <p:cNvSpPr/>
          <p:nvPr/>
        </p:nvSpPr>
        <p:spPr>
          <a:xfrm flipH="true">
            <a:off x="-1310630" y="479069"/>
            <a:ext cx="6492240" cy="0"/>
          </a:xfrm>
          <a:prstGeom prst="line">
            <a:avLst/>
          </a:prstGeom>
          <a:ln cap="flat" w="57150">
            <a:solidFill>
              <a:srgbClr val="707078"/>
            </a:solidFill>
            <a:prstDash val="solid"/>
            <a:headEnd type="diamond" len="lg" w="lg"/>
            <a:tailEnd type="none" len="sm" w="sm"/>
          </a:ln>
        </p:spPr>
      </p:sp>
      <p:sp>
        <p:nvSpPr>
          <p:cNvPr name="AutoShape 3" id="3"/>
          <p:cNvSpPr/>
          <p:nvPr/>
        </p:nvSpPr>
        <p:spPr>
          <a:xfrm>
            <a:off x="12219471" y="9309118"/>
            <a:ext cx="6492240" cy="0"/>
          </a:xfrm>
          <a:prstGeom prst="line">
            <a:avLst/>
          </a:prstGeom>
          <a:ln cap="flat" w="57150">
            <a:solidFill>
              <a:srgbClr val="707078"/>
            </a:solidFill>
            <a:prstDash val="solid"/>
            <a:headEnd type="diamond" len="lg" w="lg"/>
            <a:tailEnd type="none" len="sm" w="sm"/>
          </a:ln>
        </p:spPr>
      </p:sp>
      <p:grpSp>
        <p:nvGrpSpPr>
          <p:cNvPr name="Group 4" id="4"/>
          <p:cNvGrpSpPr/>
          <p:nvPr/>
        </p:nvGrpSpPr>
        <p:grpSpPr>
          <a:xfrm rot="0">
            <a:off x="1783442" y="1193319"/>
            <a:ext cx="10222430" cy="2172720"/>
            <a:chOff x="0" y="0"/>
            <a:chExt cx="1576975" cy="335177"/>
          </a:xfrm>
        </p:grpSpPr>
        <p:sp>
          <p:nvSpPr>
            <p:cNvPr name="Freeform 5" id="5"/>
            <p:cNvSpPr/>
            <p:nvPr/>
          </p:nvSpPr>
          <p:spPr>
            <a:xfrm flipH="false" flipV="false" rot="0">
              <a:off x="0" y="0"/>
              <a:ext cx="1576975" cy="335177"/>
            </a:xfrm>
            <a:custGeom>
              <a:avLst/>
              <a:gdLst/>
              <a:ahLst/>
              <a:cxnLst/>
              <a:rect r="r" b="b" t="t" l="l"/>
              <a:pathLst>
                <a:path h="335177" w="1576975">
                  <a:moveTo>
                    <a:pt x="0" y="0"/>
                  </a:moveTo>
                  <a:lnTo>
                    <a:pt x="1576975" y="0"/>
                  </a:lnTo>
                  <a:lnTo>
                    <a:pt x="1576975" y="335177"/>
                  </a:lnTo>
                  <a:lnTo>
                    <a:pt x="0" y="335177"/>
                  </a:lnTo>
                  <a:close/>
                </a:path>
              </a:pathLst>
            </a:custGeom>
            <a:solidFill>
              <a:srgbClr val="707078">
                <a:alpha val="64706"/>
              </a:srgbClr>
            </a:solidFill>
          </p:spPr>
        </p:sp>
        <p:sp>
          <p:nvSpPr>
            <p:cNvPr name="TextBox 6" id="6"/>
            <p:cNvSpPr txBox="true"/>
            <p:nvPr/>
          </p:nvSpPr>
          <p:spPr>
            <a:xfrm>
              <a:off x="0" y="-47625"/>
              <a:ext cx="1576975" cy="382802"/>
            </a:xfrm>
            <a:prstGeom prst="rect">
              <a:avLst/>
            </a:prstGeom>
          </p:spPr>
          <p:txBody>
            <a:bodyPr anchor="ctr" rtlCol="false" tIns="50800" lIns="50800" bIns="50800" rIns="50800"/>
            <a:lstStyle/>
            <a:p>
              <a:pPr algn="ctr">
                <a:lnSpc>
                  <a:spcPts val="3359"/>
                </a:lnSpc>
              </a:pPr>
            </a:p>
          </p:txBody>
        </p:sp>
      </p:grpSp>
      <p:sp>
        <p:nvSpPr>
          <p:cNvPr name="Freeform 7" id="7"/>
          <p:cNvSpPr/>
          <p:nvPr/>
        </p:nvSpPr>
        <p:spPr>
          <a:xfrm flipH="false" flipV="false" rot="0">
            <a:off x="1142458" y="4883096"/>
            <a:ext cx="4318100" cy="3959733"/>
          </a:xfrm>
          <a:custGeom>
            <a:avLst/>
            <a:gdLst/>
            <a:ahLst/>
            <a:cxnLst/>
            <a:rect r="r" b="b" t="t" l="l"/>
            <a:pathLst>
              <a:path h="3959733" w="4318100">
                <a:moveTo>
                  <a:pt x="0" y="0"/>
                </a:moveTo>
                <a:lnTo>
                  <a:pt x="4318100" y="0"/>
                </a:lnTo>
                <a:lnTo>
                  <a:pt x="4318100" y="3959733"/>
                </a:lnTo>
                <a:lnTo>
                  <a:pt x="0" y="3959733"/>
                </a:lnTo>
                <a:lnTo>
                  <a:pt x="0" y="0"/>
                </a:lnTo>
                <a:close/>
              </a:path>
            </a:pathLst>
          </a:custGeom>
          <a:blipFill>
            <a:blip r:embed="rId2"/>
            <a:stretch>
              <a:fillRect l="0" t="0" r="0" b="0"/>
            </a:stretch>
          </a:blipFill>
        </p:spPr>
      </p:sp>
      <p:sp>
        <p:nvSpPr>
          <p:cNvPr name="Freeform 8" id="8"/>
          <p:cNvSpPr/>
          <p:nvPr/>
        </p:nvSpPr>
        <p:spPr>
          <a:xfrm flipH="false" flipV="false" rot="0">
            <a:off x="6464583" y="4728029"/>
            <a:ext cx="3901155" cy="4114800"/>
          </a:xfrm>
          <a:custGeom>
            <a:avLst/>
            <a:gdLst/>
            <a:ahLst/>
            <a:cxnLst/>
            <a:rect r="r" b="b" t="t" l="l"/>
            <a:pathLst>
              <a:path h="4114800" w="3901155">
                <a:moveTo>
                  <a:pt x="0" y="0"/>
                </a:moveTo>
                <a:lnTo>
                  <a:pt x="3901156" y="0"/>
                </a:lnTo>
                <a:lnTo>
                  <a:pt x="3901156" y="4114800"/>
                </a:lnTo>
                <a:lnTo>
                  <a:pt x="0" y="4114800"/>
                </a:lnTo>
                <a:lnTo>
                  <a:pt x="0" y="0"/>
                </a:lnTo>
                <a:close/>
              </a:path>
            </a:pathLst>
          </a:custGeom>
          <a:blipFill>
            <a:blip r:embed="rId3"/>
            <a:stretch>
              <a:fillRect l="0" t="0" r="0" b="0"/>
            </a:stretch>
          </a:blipFill>
        </p:spPr>
      </p:sp>
      <p:sp>
        <p:nvSpPr>
          <p:cNvPr name="Freeform 9" id="9"/>
          <p:cNvSpPr/>
          <p:nvPr/>
        </p:nvSpPr>
        <p:spPr>
          <a:xfrm flipH="false" flipV="false" rot="0">
            <a:off x="11483522" y="4467625"/>
            <a:ext cx="4367899" cy="4635609"/>
          </a:xfrm>
          <a:custGeom>
            <a:avLst/>
            <a:gdLst/>
            <a:ahLst/>
            <a:cxnLst/>
            <a:rect r="r" b="b" t="t" l="l"/>
            <a:pathLst>
              <a:path h="4635609" w="4367899">
                <a:moveTo>
                  <a:pt x="0" y="0"/>
                </a:moveTo>
                <a:lnTo>
                  <a:pt x="4367899" y="0"/>
                </a:lnTo>
                <a:lnTo>
                  <a:pt x="4367899" y="4635608"/>
                </a:lnTo>
                <a:lnTo>
                  <a:pt x="0" y="4635608"/>
                </a:lnTo>
                <a:lnTo>
                  <a:pt x="0" y="0"/>
                </a:lnTo>
                <a:close/>
              </a:path>
            </a:pathLst>
          </a:custGeom>
          <a:blipFill>
            <a:blip r:embed="rId4"/>
            <a:stretch>
              <a:fillRect l="0" t="0" r="0" b="0"/>
            </a:stretch>
          </a:blipFill>
        </p:spPr>
      </p:sp>
      <p:sp>
        <p:nvSpPr>
          <p:cNvPr name="TextBox 10" id="10"/>
          <p:cNvSpPr txBox="true"/>
          <p:nvPr/>
        </p:nvSpPr>
        <p:spPr>
          <a:xfrm rot="0">
            <a:off x="2680090" y="1307619"/>
            <a:ext cx="6725864" cy="1772920"/>
          </a:xfrm>
          <a:prstGeom prst="rect">
            <a:avLst/>
          </a:prstGeom>
        </p:spPr>
        <p:txBody>
          <a:bodyPr anchor="t" rtlCol="false" tIns="0" lIns="0" bIns="0" rIns="0">
            <a:spAutoFit/>
          </a:bodyPr>
          <a:lstStyle/>
          <a:p>
            <a:pPr algn="l">
              <a:lnSpc>
                <a:spcPts val="6800"/>
              </a:lnSpc>
            </a:pPr>
            <a:r>
              <a:rPr lang="en-US" sz="6800" b="true">
                <a:solidFill>
                  <a:srgbClr val="000000"/>
                </a:solidFill>
                <a:latin typeface="Public Sans Bold"/>
                <a:ea typeface="Public Sans Bold"/>
                <a:cs typeface="Public Sans Bold"/>
                <a:sym typeface="Public Sans Bold"/>
              </a:rPr>
              <a:t>Area design and Atmosphere</a:t>
            </a:r>
          </a:p>
        </p:txBody>
      </p:sp>
      <p:sp>
        <p:nvSpPr>
          <p:cNvPr name="TextBox 11" id="11"/>
          <p:cNvSpPr txBox="true"/>
          <p:nvPr/>
        </p:nvSpPr>
        <p:spPr>
          <a:xfrm rot="0">
            <a:off x="1703133" y="5095875"/>
            <a:ext cx="1953915" cy="405765"/>
          </a:xfrm>
          <a:prstGeom prst="rect">
            <a:avLst/>
          </a:prstGeom>
        </p:spPr>
        <p:txBody>
          <a:bodyPr anchor="t" rtlCol="false" tIns="0" lIns="0" bIns="0" rIns="0">
            <a:spAutoFit/>
          </a:bodyPr>
          <a:lstStyle/>
          <a:p>
            <a:pPr algn="ctr">
              <a:lnSpc>
                <a:spcPts val="3359"/>
              </a:lnSpc>
              <a:spcBef>
                <a:spcPct val="0"/>
              </a:spcBef>
            </a:pPr>
            <a:r>
              <a:rPr lang="en-US" b="true" sz="2400">
                <a:solidFill>
                  <a:srgbClr val="A11424"/>
                </a:solidFill>
                <a:latin typeface="TT Firs Neue Bold"/>
                <a:ea typeface="TT Firs Neue Bold"/>
                <a:cs typeface="TT Firs Neue Bold"/>
                <a:sym typeface="TT Firs Neue Bold"/>
              </a:rPr>
              <a:t>Background </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D3D2CE">
                <a:alpha val="100000"/>
              </a:srgbClr>
            </a:gs>
            <a:gs pos="100000">
              <a:srgbClr val="FFFFFF">
                <a:alpha val="100000"/>
              </a:srgbClr>
            </a:gs>
          </a:gsLst>
          <a:lin ang="0"/>
        </a:gradFill>
      </p:bgPr>
    </p:bg>
    <p:spTree>
      <p:nvGrpSpPr>
        <p:cNvPr id="1" name=""/>
        <p:cNvGrpSpPr/>
        <p:nvPr/>
      </p:nvGrpSpPr>
      <p:grpSpPr>
        <a:xfrm>
          <a:off x="0" y="0"/>
          <a:ext cx="0" cy="0"/>
          <a:chOff x="0" y="0"/>
          <a:chExt cx="0" cy="0"/>
        </a:xfrm>
      </p:grpSpPr>
      <p:grpSp>
        <p:nvGrpSpPr>
          <p:cNvPr name="Group 2" id="2"/>
          <p:cNvGrpSpPr/>
          <p:nvPr/>
        </p:nvGrpSpPr>
        <p:grpSpPr>
          <a:xfrm rot="0">
            <a:off x="10699432" y="-5120456"/>
            <a:ext cx="7975150" cy="15226600"/>
            <a:chOff x="0" y="0"/>
            <a:chExt cx="1230295" cy="2348949"/>
          </a:xfrm>
        </p:grpSpPr>
        <p:sp>
          <p:nvSpPr>
            <p:cNvPr name="Freeform 3" id="3"/>
            <p:cNvSpPr/>
            <p:nvPr/>
          </p:nvSpPr>
          <p:spPr>
            <a:xfrm flipH="false" flipV="false" rot="0">
              <a:off x="0" y="0"/>
              <a:ext cx="1230295" cy="2348949"/>
            </a:xfrm>
            <a:custGeom>
              <a:avLst/>
              <a:gdLst/>
              <a:ahLst/>
              <a:cxnLst/>
              <a:rect r="r" b="b" t="t" l="l"/>
              <a:pathLst>
                <a:path h="2348949" w="1230295">
                  <a:moveTo>
                    <a:pt x="0" y="0"/>
                  </a:moveTo>
                  <a:lnTo>
                    <a:pt x="1230295" y="0"/>
                  </a:lnTo>
                  <a:lnTo>
                    <a:pt x="1230295" y="2348949"/>
                  </a:lnTo>
                  <a:lnTo>
                    <a:pt x="0" y="2348949"/>
                  </a:lnTo>
                  <a:close/>
                </a:path>
              </a:pathLst>
            </a:custGeom>
            <a:solidFill>
              <a:srgbClr val="707078">
                <a:alpha val="64706"/>
              </a:srgbClr>
            </a:solidFill>
          </p:spPr>
        </p:sp>
        <p:sp>
          <p:nvSpPr>
            <p:cNvPr name="TextBox 4" id="4"/>
            <p:cNvSpPr txBox="true"/>
            <p:nvPr/>
          </p:nvSpPr>
          <p:spPr>
            <a:xfrm>
              <a:off x="0" y="-47625"/>
              <a:ext cx="1230295" cy="2396574"/>
            </a:xfrm>
            <a:prstGeom prst="rect">
              <a:avLst/>
            </a:prstGeom>
          </p:spPr>
          <p:txBody>
            <a:bodyPr anchor="ctr" rtlCol="false" tIns="50800" lIns="50800" bIns="50800" rIns="50800"/>
            <a:lstStyle/>
            <a:p>
              <a:pPr algn="ctr">
                <a:lnSpc>
                  <a:spcPts val="3359"/>
                </a:lnSpc>
              </a:pPr>
            </a:p>
          </p:txBody>
        </p:sp>
      </p:grpSp>
      <p:grpSp>
        <p:nvGrpSpPr>
          <p:cNvPr name="Group 5" id="5"/>
          <p:cNvGrpSpPr/>
          <p:nvPr/>
        </p:nvGrpSpPr>
        <p:grpSpPr>
          <a:xfrm rot="0">
            <a:off x="-621196" y="-350810"/>
            <a:ext cx="3538821" cy="2127182"/>
            <a:chOff x="0" y="0"/>
            <a:chExt cx="1230295" cy="739529"/>
          </a:xfrm>
        </p:grpSpPr>
        <p:sp>
          <p:nvSpPr>
            <p:cNvPr name="Freeform 6" id="6"/>
            <p:cNvSpPr/>
            <p:nvPr/>
          </p:nvSpPr>
          <p:spPr>
            <a:xfrm flipH="false" flipV="false" rot="0">
              <a:off x="0" y="0"/>
              <a:ext cx="1230295" cy="739529"/>
            </a:xfrm>
            <a:custGeom>
              <a:avLst/>
              <a:gdLst/>
              <a:ahLst/>
              <a:cxnLst/>
              <a:rect r="r" b="b" t="t" l="l"/>
              <a:pathLst>
                <a:path h="739529" w="1230295">
                  <a:moveTo>
                    <a:pt x="0" y="0"/>
                  </a:moveTo>
                  <a:lnTo>
                    <a:pt x="1230295" y="0"/>
                  </a:lnTo>
                  <a:lnTo>
                    <a:pt x="1230295" y="739529"/>
                  </a:lnTo>
                  <a:lnTo>
                    <a:pt x="0" y="739529"/>
                  </a:lnTo>
                  <a:close/>
                </a:path>
              </a:pathLst>
            </a:custGeom>
            <a:solidFill>
              <a:srgbClr val="707078">
                <a:alpha val="64706"/>
              </a:srgbClr>
            </a:solidFill>
          </p:spPr>
        </p:sp>
        <p:sp>
          <p:nvSpPr>
            <p:cNvPr name="TextBox 7" id="7"/>
            <p:cNvSpPr txBox="true"/>
            <p:nvPr/>
          </p:nvSpPr>
          <p:spPr>
            <a:xfrm>
              <a:off x="0" y="-47625"/>
              <a:ext cx="1230295" cy="787154"/>
            </a:xfrm>
            <a:prstGeom prst="rect">
              <a:avLst/>
            </a:prstGeom>
          </p:spPr>
          <p:txBody>
            <a:bodyPr anchor="ctr" rtlCol="false" tIns="50800" lIns="50800" bIns="50800" rIns="50800"/>
            <a:lstStyle/>
            <a:p>
              <a:pPr algn="ctr">
                <a:lnSpc>
                  <a:spcPts val="3359"/>
                </a:lnSpc>
              </a:pPr>
            </a:p>
          </p:txBody>
        </p:sp>
      </p:grpSp>
      <p:grpSp>
        <p:nvGrpSpPr>
          <p:cNvPr name="Group 8" id="8"/>
          <p:cNvGrpSpPr/>
          <p:nvPr/>
        </p:nvGrpSpPr>
        <p:grpSpPr>
          <a:xfrm rot="0">
            <a:off x="1947565" y="4367560"/>
            <a:ext cx="3336080" cy="3029730"/>
            <a:chOff x="0" y="0"/>
            <a:chExt cx="1277105" cy="1159829"/>
          </a:xfrm>
        </p:grpSpPr>
        <p:sp>
          <p:nvSpPr>
            <p:cNvPr name="Freeform 9" id="9"/>
            <p:cNvSpPr/>
            <p:nvPr/>
          </p:nvSpPr>
          <p:spPr>
            <a:xfrm flipH="false" flipV="false" rot="0">
              <a:off x="0" y="0"/>
              <a:ext cx="1277105" cy="1159829"/>
            </a:xfrm>
            <a:custGeom>
              <a:avLst/>
              <a:gdLst/>
              <a:ahLst/>
              <a:cxnLst/>
              <a:rect r="r" b="b" t="t" l="l"/>
              <a:pathLst>
                <a:path h="1159829" w="1277105">
                  <a:moveTo>
                    <a:pt x="0" y="0"/>
                  </a:moveTo>
                  <a:lnTo>
                    <a:pt x="1277105" y="0"/>
                  </a:lnTo>
                  <a:lnTo>
                    <a:pt x="1277105" y="1159829"/>
                  </a:lnTo>
                  <a:lnTo>
                    <a:pt x="0" y="1159829"/>
                  </a:lnTo>
                  <a:close/>
                </a:path>
              </a:pathLst>
            </a:custGeom>
            <a:blipFill>
              <a:blip r:embed="rId2"/>
              <a:stretch>
                <a:fillRect l="-18611" t="0" r="-18611" b="0"/>
              </a:stretch>
            </a:blipFill>
          </p:spPr>
        </p:sp>
      </p:grpSp>
      <p:sp>
        <p:nvSpPr>
          <p:cNvPr name="AutoShape 10" id="10"/>
          <p:cNvSpPr/>
          <p:nvPr/>
        </p:nvSpPr>
        <p:spPr>
          <a:xfrm>
            <a:off x="1057275" y="6012180"/>
            <a:ext cx="0" cy="6492240"/>
          </a:xfrm>
          <a:prstGeom prst="line">
            <a:avLst/>
          </a:prstGeom>
          <a:ln cap="flat" w="57150">
            <a:solidFill>
              <a:srgbClr val="707078"/>
            </a:solidFill>
            <a:prstDash val="solid"/>
            <a:headEnd type="diamond" len="lg" w="lg"/>
            <a:tailEnd type="none" len="sm" w="sm"/>
          </a:ln>
        </p:spPr>
      </p:sp>
      <p:sp>
        <p:nvSpPr>
          <p:cNvPr name="AutoShape 11" id="11"/>
          <p:cNvSpPr/>
          <p:nvPr/>
        </p:nvSpPr>
        <p:spPr>
          <a:xfrm>
            <a:off x="13420707" y="1028700"/>
            <a:ext cx="6492240" cy="0"/>
          </a:xfrm>
          <a:prstGeom prst="line">
            <a:avLst/>
          </a:prstGeom>
          <a:ln cap="flat" w="57150">
            <a:solidFill>
              <a:srgbClr val="FFFFFF"/>
            </a:solidFill>
            <a:prstDash val="solid"/>
            <a:headEnd type="diamond" len="lg" w="lg"/>
            <a:tailEnd type="none" len="sm" w="sm"/>
          </a:ln>
        </p:spPr>
      </p:sp>
      <p:sp>
        <p:nvSpPr>
          <p:cNvPr name="Freeform 12" id="12"/>
          <p:cNvSpPr/>
          <p:nvPr/>
        </p:nvSpPr>
        <p:spPr>
          <a:xfrm flipH="false" flipV="false" rot="0">
            <a:off x="5086151" y="5209144"/>
            <a:ext cx="2007099" cy="1939006"/>
          </a:xfrm>
          <a:custGeom>
            <a:avLst/>
            <a:gdLst/>
            <a:ahLst/>
            <a:cxnLst/>
            <a:rect r="r" b="b" t="t" l="l"/>
            <a:pathLst>
              <a:path h="1939006" w="2007099">
                <a:moveTo>
                  <a:pt x="0" y="0"/>
                </a:moveTo>
                <a:lnTo>
                  <a:pt x="2007098" y="0"/>
                </a:lnTo>
                <a:lnTo>
                  <a:pt x="2007098" y="1939007"/>
                </a:lnTo>
                <a:lnTo>
                  <a:pt x="0" y="1939007"/>
                </a:lnTo>
                <a:lnTo>
                  <a:pt x="0" y="0"/>
                </a:lnTo>
                <a:close/>
              </a:path>
            </a:pathLst>
          </a:custGeom>
          <a:blipFill>
            <a:blip r:embed="rId3"/>
            <a:stretch>
              <a:fillRect l="0" t="0" r="0" b="0"/>
            </a:stretch>
          </a:blipFill>
        </p:spPr>
      </p:sp>
      <p:sp>
        <p:nvSpPr>
          <p:cNvPr name="Freeform 13" id="13"/>
          <p:cNvSpPr/>
          <p:nvPr/>
        </p:nvSpPr>
        <p:spPr>
          <a:xfrm flipH="false" flipV="false" rot="0">
            <a:off x="5204293" y="7024271"/>
            <a:ext cx="2896299" cy="771140"/>
          </a:xfrm>
          <a:custGeom>
            <a:avLst/>
            <a:gdLst/>
            <a:ahLst/>
            <a:cxnLst/>
            <a:rect r="r" b="b" t="t" l="l"/>
            <a:pathLst>
              <a:path h="771140" w="2896299">
                <a:moveTo>
                  <a:pt x="0" y="0"/>
                </a:moveTo>
                <a:lnTo>
                  <a:pt x="2896299" y="0"/>
                </a:lnTo>
                <a:lnTo>
                  <a:pt x="2896299" y="771140"/>
                </a:lnTo>
                <a:lnTo>
                  <a:pt x="0" y="771140"/>
                </a:lnTo>
                <a:lnTo>
                  <a:pt x="0" y="0"/>
                </a:lnTo>
                <a:close/>
              </a:path>
            </a:pathLst>
          </a:custGeom>
          <a:blipFill>
            <a:blip r:embed="rId4"/>
            <a:stretch>
              <a:fillRect l="0" t="0" r="0" b="0"/>
            </a:stretch>
          </a:blipFill>
        </p:spPr>
      </p:sp>
      <p:sp>
        <p:nvSpPr>
          <p:cNvPr name="Freeform 14" id="14"/>
          <p:cNvSpPr/>
          <p:nvPr/>
        </p:nvSpPr>
        <p:spPr>
          <a:xfrm flipH="false" flipV="false" rot="0">
            <a:off x="4847587" y="182497"/>
            <a:ext cx="5910404" cy="5432787"/>
          </a:xfrm>
          <a:custGeom>
            <a:avLst/>
            <a:gdLst/>
            <a:ahLst/>
            <a:cxnLst/>
            <a:rect r="r" b="b" t="t" l="l"/>
            <a:pathLst>
              <a:path h="5432787" w="5910404">
                <a:moveTo>
                  <a:pt x="0" y="0"/>
                </a:moveTo>
                <a:lnTo>
                  <a:pt x="5910404" y="0"/>
                </a:lnTo>
                <a:lnTo>
                  <a:pt x="5910404" y="5432787"/>
                </a:lnTo>
                <a:lnTo>
                  <a:pt x="0" y="5432787"/>
                </a:lnTo>
                <a:lnTo>
                  <a:pt x="0" y="0"/>
                </a:lnTo>
                <a:close/>
              </a:path>
            </a:pathLst>
          </a:custGeom>
          <a:blipFill>
            <a:blip r:embed="rId5"/>
            <a:stretch>
              <a:fillRect l="0" t="-1335" r="0" b="-1335"/>
            </a:stretch>
          </a:blipFill>
        </p:spPr>
      </p:sp>
      <p:grpSp>
        <p:nvGrpSpPr>
          <p:cNvPr name="Group 15" id="15"/>
          <p:cNvGrpSpPr/>
          <p:nvPr/>
        </p:nvGrpSpPr>
        <p:grpSpPr>
          <a:xfrm rot="0">
            <a:off x="6889816" y="6038142"/>
            <a:ext cx="3428617" cy="1053536"/>
            <a:chOff x="0" y="0"/>
            <a:chExt cx="994951" cy="305726"/>
          </a:xfrm>
        </p:grpSpPr>
        <p:sp>
          <p:nvSpPr>
            <p:cNvPr name="Freeform 16" id="16"/>
            <p:cNvSpPr/>
            <p:nvPr/>
          </p:nvSpPr>
          <p:spPr>
            <a:xfrm flipH="false" flipV="false" rot="0">
              <a:off x="0" y="0"/>
              <a:ext cx="994951" cy="305726"/>
            </a:xfrm>
            <a:custGeom>
              <a:avLst/>
              <a:gdLst/>
              <a:ahLst/>
              <a:cxnLst/>
              <a:rect r="r" b="b" t="t" l="l"/>
              <a:pathLst>
                <a:path h="305726" w="994951">
                  <a:moveTo>
                    <a:pt x="0" y="0"/>
                  </a:moveTo>
                  <a:lnTo>
                    <a:pt x="994951" y="0"/>
                  </a:lnTo>
                  <a:lnTo>
                    <a:pt x="994951" y="305726"/>
                  </a:lnTo>
                  <a:lnTo>
                    <a:pt x="0" y="305726"/>
                  </a:lnTo>
                  <a:close/>
                </a:path>
              </a:pathLst>
            </a:custGeom>
            <a:blipFill>
              <a:blip r:embed="rId6"/>
              <a:stretch>
                <a:fillRect l="0" t="-53608" r="0" b="-29450"/>
              </a:stretch>
            </a:blipFill>
          </p:spPr>
        </p:sp>
      </p:grpSp>
      <p:sp>
        <p:nvSpPr>
          <p:cNvPr name="Freeform 17" id="17"/>
          <p:cNvSpPr/>
          <p:nvPr/>
        </p:nvSpPr>
        <p:spPr>
          <a:xfrm flipH="false" flipV="false" rot="0">
            <a:off x="8604124" y="3665517"/>
            <a:ext cx="1684527" cy="2185529"/>
          </a:xfrm>
          <a:custGeom>
            <a:avLst/>
            <a:gdLst/>
            <a:ahLst/>
            <a:cxnLst/>
            <a:rect r="r" b="b" t="t" l="l"/>
            <a:pathLst>
              <a:path h="2185529" w="1684527">
                <a:moveTo>
                  <a:pt x="0" y="0"/>
                </a:moveTo>
                <a:lnTo>
                  <a:pt x="1684528" y="0"/>
                </a:lnTo>
                <a:lnTo>
                  <a:pt x="1684528" y="2185529"/>
                </a:lnTo>
                <a:lnTo>
                  <a:pt x="0" y="2185529"/>
                </a:lnTo>
                <a:lnTo>
                  <a:pt x="0" y="0"/>
                </a:lnTo>
                <a:close/>
              </a:path>
            </a:pathLst>
          </a:custGeom>
          <a:blipFill>
            <a:blip r:embed="rId7"/>
            <a:stretch>
              <a:fillRect l="0" t="0" r="0" b="0"/>
            </a:stretch>
          </a:blipFill>
        </p:spPr>
      </p:sp>
      <p:grpSp>
        <p:nvGrpSpPr>
          <p:cNvPr name="Group 18" id="18"/>
          <p:cNvGrpSpPr/>
          <p:nvPr/>
        </p:nvGrpSpPr>
        <p:grpSpPr>
          <a:xfrm rot="0">
            <a:off x="910924" y="2018520"/>
            <a:ext cx="4013403" cy="2361629"/>
            <a:chOff x="0" y="0"/>
            <a:chExt cx="846271" cy="497976"/>
          </a:xfrm>
        </p:grpSpPr>
        <p:sp>
          <p:nvSpPr>
            <p:cNvPr name="Freeform 19" id="19"/>
            <p:cNvSpPr/>
            <p:nvPr/>
          </p:nvSpPr>
          <p:spPr>
            <a:xfrm flipH="false" flipV="false" rot="0">
              <a:off x="0" y="0"/>
              <a:ext cx="846271" cy="497976"/>
            </a:xfrm>
            <a:custGeom>
              <a:avLst/>
              <a:gdLst/>
              <a:ahLst/>
              <a:cxnLst/>
              <a:rect r="r" b="b" t="t" l="l"/>
              <a:pathLst>
                <a:path h="497976" w="846271">
                  <a:moveTo>
                    <a:pt x="0" y="0"/>
                  </a:moveTo>
                  <a:lnTo>
                    <a:pt x="846271" y="0"/>
                  </a:lnTo>
                  <a:lnTo>
                    <a:pt x="846271" y="497976"/>
                  </a:lnTo>
                  <a:lnTo>
                    <a:pt x="0" y="497976"/>
                  </a:lnTo>
                  <a:close/>
                </a:path>
              </a:pathLst>
            </a:custGeom>
            <a:blipFill>
              <a:blip r:embed="rId8"/>
              <a:stretch>
                <a:fillRect l="-1844" t="0" r="-1844" b="0"/>
              </a:stretch>
            </a:blipFill>
          </p:spPr>
        </p:sp>
      </p:grpSp>
      <p:sp>
        <p:nvSpPr>
          <p:cNvPr name="Freeform 20" id="20"/>
          <p:cNvSpPr/>
          <p:nvPr/>
        </p:nvSpPr>
        <p:spPr>
          <a:xfrm flipH="false" flipV="false" rot="0">
            <a:off x="1148214" y="3952058"/>
            <a:ext cx="1191442" cy="1191442"/>
          </a:xfrm>
          <a:custGeom>
            <a:avLst/>
            <a:gdLst/>
            <a:ahLst/>
            <a:cxnLst/>
            <a:rect r="r" b="b" t="t" l="l"/>
            <a:pathLst>
              <a:path h="1191442" w="1191442">
                <a:moveTo>
                  <a:pt x="0" y="0"/>
                </a:moveTo>
                <a:lnTo>
                  <a:pt x="1191443" y="0"/>
                </a:lnTo>
                <a:lnTo>
                  <a:pt x="1191443" y="1191442"/>
                </a:lnTo>
                <a:lnTo>
                  <a:pt x="0" y="1191442"/>
                </a:lnTo>
                <a:lnTo>
                  <a:pt x="0" y="0"/>
                </a:lnTo>
                <a:close/>
              </a:path>
            </a:pathLst>
          </a:custGeom>
          <a:blipFill>
            <a:blip r:embed="rId9"/>
            <a:stretch>
              <a:fillRect l="0" t="0" r="0" b="0"/>
            </a:stretch>
          </a:blipFill>
        </p:spPr>
      </p:sp>
      <p:sp>
        <p:nvSpPr>
          <p:cNvPr name="Freeform 21" id="21"/>
          <p:cNvSpPr/>
          <p:nvPr/>
        </p:nvSpPr>
        <p:spPr>
          <a:xfrm flipH="false" flipV="false" rot="0">
            <a:off x="10903893" y="5851046"/>
            <a:ext cx="1473973" cy="3684933"/>
          </a:xfrm>
          <a:custGeom>
            <a:avLst/>
            <a:gdLst/>
            <a:ahLst/>
            <a:cxnLst/>
            <a:rect r="r" b="b" t="t" l="l"/>
            <a:pathLst>
              <a:path h="3684933" w="1473973">
                <a:moveTo>
                  <a:pt x="0" y="0"/>
                </a:moveTo>
                <a:lnTo>
                  <a:pt x="1473973" y="0"/>
                </a:lnTo>
                <a:lnTo>
                  <a:pt x="1473973" y="3684933"/>
                </a:lnTo>
                <a:lnTo>
                  <a:pt x="0" y="3684933"/>
                </a:lnTo>
                <a:lnTo>
                  <a:pt x="0" y="0"/>
                </a:lnTo>
                <a:close/>
              </a:path>
            </a:pathLst>
          </a:custGeom>
          <a:blipFill>
            <a:blip r:embed="rId10"/>
            <a:stretch>
              <a:fillRect l="0" t="0" r="0" b="0"/>
            </a:stretch>
          </a:blipFill>
        </p:spPr>
      </p:sp>
      <p:sp>
        <p:nvSpPr>
          <p:cNvPr name="Freeform 22" id="22"/>
          <p:cNvSpPr/>
          <p:nvPr/>
        </p:nvSpPr>
        <p:spPr>
          <a:xfrm flipH="false" flipV="false" rot="0">
            <a:off x="12520116" y="4947454"/>
            <a:ext cx="2937685" cy="2462387"/>
          </a:xfrm>
          <a:custGeom>
            <a:avLst/>
            <a:gdLst/>
            <a:ahLst/>
            <a:cxnLst/>
            <a:rect r="r" b="b" t="t" l="l"/>
            <a:pathLst>
              <a:path h="2462387" w="2937685">
                <a:moveTo>
                  <a:pt x="0" y="0"/>
                </a:moveTo>
                <a:lnTo>
                  <a:pt x="2937686" y="0"/>
                </a:lnTo>
                <a:lnTo>
                  <a:pt x="2937686" y="2462387"/>
                </a:lnTo>
                <a:lnTo>
                  <a:pt x="0" y="2462387"/>
                </a:lnTo>
                <a:lnTo>
                  <a:pt x="0" y="0"/>
                </a:lnTo>
                <a:close/>
              </a:path>
            </a:pathLst>
          </a:custGeom>
          <a:blipFill>
            <a:blip r:embed="rId11"/>
            <a:stretch>
              <a:fillRect l="0" t="0" r="0" b="0"/>
            </a:stretch>
          </a:blipFill>
        </p:spPr>
      </p:sp>
      <p:grpSp>
        <p:nvGrpSpPr>
          <p:cNvPr name="Group 23" id="23"/>
          <p:cNvGrpSpPr/>
          <p:nvPr/>
        </p:nvGrpSpPr>
        <p:grpSpPr>
          <a:xfrm rot="0">
            <a:off x="13664565" y="5281857"/>
            <a:ext cx="124777" cy="117158"/>
            <a:chOff x="0" y="0"/>
            <a:chExt cx="166370" cy="156210"/>
          </a:xfrm>
        </p:grpSpPr>
        <p:sp>
          <p:nvSpPr>
            <p:cNvPr name="Freeform 24" id="24"/>
            <p:cNvSpPr/>
            <p:nvPr/>
          </p:nvSpPr>
          <p:spPr>
            <a:xfrm flipH="false" flipV="false" rot="0">
              <a:off x="49978" y="50719"/>
              <a:ext cx="64588" cy="53618"/>
            </a:xfrm>
            <a:custGeom>
              <a:avLst/>
              <a:gdLst/>
              <a:ahLst/>
              <a:cxnLst/>
              <a:rect r="r" b="b" t="t" l="l"/>
              <a:pathLst>
                <a:path h="53618" w="64588">
                  <a:moveTo>
                    <a:pt x="24952" y="53421"/>
                  </a:moveTo>
                  <a:cubicBezTo>
                    <a:pt x="-1718" y="28021"/>
                    <a:pt x="2092" y="16591"/>
                    <a:pt x="5902" y="11511"/>
                  </a:cubicBezTo>
                  <a:cubicBezTo>
                    <a:pt x="10982" y="6431"/>
                    <a:pt x="21142" y="2621"/>
                    <a:pt x="28762" y="2621"/>
                  </a:cubicBezTo>
                  <a:cubicBezTo>
                    <a:pt x="35112" y="3891"/>
                    <a:pt x="44002" y="10241"/>
                    <a:pt x="47812" y="16591"/>
                  </a:cubicBezTo>
                  <a:cubicBezTo>
                    <a:pt x="51622" y="22941"/>
                    <a:pt x="51622" y="34371"/>
                    <a:pt x="47812" y="39451"/>
                  </a:cubicBezTo>
                  <a:cubicBezTo>
                    <a:pt x="44002" y="45801"/>
                    <a:pt x="35112" y="52151"/>
                    <a:pt x="28762" y="53421"/>
                  </a:cubicBezTo>
                  <a:cubicBezTo>
                    <a:pt x="21142" y="54691"/>
                    <a:pt x="10982" y="49611"/>
                    <a:pt x="5902" y="44531"/>
                  </a:cubicBezTo>
                  <a:cubicBezTo>
                    <a:pt x="2092" y="39451"/>
                    <a:pt x="-1718" y="28021"/>
                    <a:pt x="822" y="21671"/>
                  </a:cubicBezTo>
                  <a:cubicBezTo>
                    <a:pt x="4632" y="12781"/>
                    <a:pt x="27492" y="-1189"/>
                    <a:pt x="38922" y="81"/>
                  </a:cubicBezTo>
                  <a:cubicBezTo>
                    <a:pt x="47812" y="81"/>
                    <a:pt x="61782" y="10241"/>
                    <a:pt x="64322" y="19131"/>
                  </a:cubicBezTo>
                  <a:cubicBezTo>
                    <a:pt x="66862" y="28021"/>
                    <a:pt x="50352" y="53421"/>
                    <a:pt x="50352" y="53421"/>
                  </a:cubicBezTo>
                </a:path>
              </a:pathLst>
            </a:custGeom>
            <a:solidFill>
              <a:srgbClr val="A11424"/>
            </a:solidFill>
            <a:ln cap="sq">
              <a:noFill/>
              <a:prstDash val="solid"/>
              <a:miter/>
            </a:ln>
          </p:spPr>
        </p:sp>
      </p:grpSp>
      <p:grpSp>
        <p:nvGrpSpPr>
          <p:cNvPr name="Group 25" id="25"/>
          <p:cNvGrpSpPr/>
          <p:nvPr/>
        </p:nvGrpSpPr>
        <p:grpSpPr>
          <a:xfrm rot="0">
            <a:off x="13673138" y="5549510"/>
            <a:ext cx="398145" cy="488632"/>
            <a:chOff x="0" y="0"/>
            <a:chExt cx="530860" cy="651510"/>
          </a:xfrm>
        </p:grpSpPr>
        <p:sp>
          <p:nvSpPr>
            <p:cNvPr name="Freeform 26" id="26"/>
            <p:cNvSpPr/>
            <p:nvPr/>
          </p:nvSpPr>
          <p:spPr>
            <a:xfrm flipH="false" flipV="false" rot="0">
              <a:off x="50800" y="43498"/>
              <a:ext cx="443733" cy="559982"/>
            </a:xfrm>
            <a:custGeom>
              <a:avLst/>
              <a:gdLst/>
              <a:ahLst/>
              <a:cxnLst/>
              <a:rect r="r" b="b" t="t" l="l"/>
              <a:pathLst>
                <a:path h="559982" w="443733">
                  <a:moveTo>
                    <a:pt x="46990" y="56832"/>
                  </a:moveTo>
                  <a:cubicBezTo>
                    <a:pt x="100330" y="195262"/>
                    <a:pt x="85090" y="299402"/>
                    <a:pt x="91440" y="350202"/>
                  </a:cubicBezTo>
                  <a:cubicBezTo>
                    <a:pt x="95250" y="379412"/>
                    <a:pt x="93980" y="404812"/>
                    <a:pt x="110490" y="418782"/>
                  </a:cubicBezTo>
                  <a:cubicBezTo>
                    <a:pt x="128270" y="435292"/>
                    <a:pt x="179070" y="416242"/>
                    <a:pt x="208280" y="430212"/>
                  </a:cubicBezTo>
                  <a:cubicBezTo>
                    <a:pt x="238760" y="444182"/>
                    <a:pt x="260350" y="494982"/>
                    <a:pt x="288290" y="506412"/>
                  </a:cubicBezTo>
                  <a:cubicBezTo>
                    <a:pt x="309880" y="515302"/>
                    <a:pt x="341630" y="516572"/>
                    <a:pt x="356870" y="506412"/>
                  </a:cubicBezTo>
                  <a:cubicBezTo>
                    <a:pt x="372110" y="496252"/>
                    <a:pt x="374650" y="475932"/>
                    <a:pt x="379730" y="447992"/>
                  </a:cubicBezTo>
                  <a:cubicBezTo>
                    <a:pt x="393700" y="376872"/>
                    <a:pt x="434340" y="125412"/>
                    <a:pt x="381000" y="68262"/>
                  </a:cubicBezTo>
                  <a:cubicBezTo>
                    <a:pt x="340360" y="25082"/>
                    <a:pt x="226060" y="53022"/>
                    <a:pt x="166370" y="58102"/>
                  </a:cubicBezTo>
                  <a:cubicBezTo>
                    <a:pt x="121920" y="61912"/>
                    <a:pt x="74930" y="91122"/>
                    <a:pt x="52070" y="84772"/>
                  </a:cubicBezTo>
                  <a:cubicBezTo>
                    <a:pt x="39370" y="80962"/>
                    <a:pt x="27940" y="65722"/>
                    <a:pt x="26670" y="58102"/>
                  </a:cubicBezTo>
                  <a:cubicBezTo>
                    <a:pt x="26670" y="50482"/>
                    <a:pt x="33020" y="40322"/>
                    <a:pt x="39370" y="37782"/>
                  </a:cubicBezTo>
                  <a:cubicBezTo>
                    <a:pt x="45720" y="33972"/>
                    <a:pt x="63500" y="35242"/>
                    <a:pt x="69850" y="40322"/>
                  </a:cubicBezTo>
                  <a:cubicBezTo>
                    <a:pt x="74930" y="45402"/>
                    <a:pt x="78740" y="55562"/>
                    <a:pt x="77470" y="63182"/>
                  </a:cubicBezTo>
                  <a:cubicBezTo>
                    <a:pt x="76200" y="69532"/>
                    <a:pt x="69850" y="79692"/>
                    <a:pt x="62230" y="82232"/>
                  </a:cubicBezTo>
                  <a:cubicBezTo>
                    <a:pt x="54610" y="84772"/>
                    <a:pt x="36830" y="82232"/>
                    <a:pt x="33020" y="75882"/>
                  </a:cubicBezTo>
                  <a:cubicBezTo>
                    <a:pt x="27940" y="68262"/>
                    <a:pt x="27940" y="49212"/>
                    <a:pt x="36830" y="39052"/>
                  </a:cubicBezTo>
                  <a:cubicBezTo>
                    <a:pt x="52070" y="21272"/>
                    <a:pt x="107950" y="12382"/>
                    <a:pt x="153670" y="7302"/>
                  </a:cubicBezTo>
                  <a:cubicBezTo>
                    <a:pt x="218440" y="-1588"/>
                    <a:pt x="350520" y="-4128"/>
                    <a:pt x="392430" y="9842"/>
                  </a:cubicBezTo>
                  <a:cubicBezTo>
                    <a:pt x="411480" y="14922"/>
                    <a:pt x="419100" y="17462"/>
                    <a:pt x="427990" y="33972"/>
                  </a:cubicBezTo>
                  <a:cubicBezTo>
                    <a:pt x="455930" y="89852"/>
                    <a:pt x="440690" y="402272"/>
                    <a:pt x="427990" y="479742"/>
                  </a:cubicBezTo>
                  <a:cubicBezTo>
                    <a:pt x="424180" y="508952"/>
                    <a:pt x="421640" y="524192"/>
                    <a:pt x="410210" y="536892"/>
                  </a:cubicBezTo>
                  <a:cubicBezTo>
                    <a:pt x="401320" y="548322"/>
                    <a:pt x="386080" y="553402"/>
                    <a:pt x="369570" y="557212"/>
                  </a:cubicBezTo>
                  <a:cubicBezTo>
                    <a:pt x="347980" y="562292"/>
                    <a:pt x="309880" y="559752"/>
                    <a:pt x="288290" y="554672"/>
                  </a:cubicBezTo>
                  <a:cubicBezTo>
                    <a:pt x="271780" y="552132"/>
                    <a:pt x="261620" y="548322"/>
                    <a:pt x="248920" y="538162"/>
                  </a:cubicBezTo>
                  <a:cubicBezTo>
                    <a:pt x="233680" y="526732"/>
                    <a:pt x="227330" y="498792"/>
                    <a:pt x="207010" y="486092"/>
                  </a:cubicBezTo>
                  <a:cubicBezTo>
                    <a:pt x="177800" y="468312"/>
                    <a:pt x="107950" y="472122"/>
                    <a:pt x="85090" y="456882"/>
                  </a:cubicBezTo>
                  <a:cubicBezTo>
                    <a:pt x="73660" y="449262"/>
                    <a:pt x="69850" y="441642"/>
                    <a:pt x="63500" y="428942"/>
                  </a:cubicBezTo>
                  <a:cubicBezTo>
                    <a:pt x="53340" y="409892"/>
                    <a:pt x="45720" y="383222"/>
                    <a:pt x="40640" y="350202"/>
                  </a:cubicBezTo>
                  <a:cubicBezTo>
                    <a:pt x="33020" y="298132"/>
                    <a:pt x="50800" y="188912"/>
                    <a:pt x="38100" y="140652"/>
                  </a:cubicBezTo>
                  <a:cubicBezTo>
                    <a:pt x="29210" y="110172"/>
                    <a:pt x="0" y="91122"/>
                    <a:pt x="0" y="74612"/>
                  </a:cubicBezTo>
                  <a:cubicBezTo>
                    <a:pt x="1270" y="63182"/>
                    <a:pt x="11430" y="49212"/>
                    <a:pt x="19050" y="46672"/>
                  </a:cubicBezTo>
                  <a:cubicBezTo>
                    <a:pt x="26670" y="44132"/>
                    <a:pt x="46990" y="56832"/>
                    <a:pt x="46990" y="56832"/>
                  </a:cubicBezTo>
                </a:path>
              </a:pathLst>
            </a:custGeom>
            <a:solidFill>
              <a:srgbClr val="A11424"/>
            </a:solidFill>
            <a:ln cap="sq">
              <a:noFill/>
              <a:prstDash val="solid"/>
              <a:miter/>
            </a:ln>
          </p:spPr>
        </p:sp>
      </p:grpSp>
      <p:sp>
        <p:nvSpPr>
          <p:cNvPr name="Freeform 27" id="27"/>
          <p:cNvSpPr/>
          <p:nvPr/>
        </p:nvSpPr>
        <p:spPr>
          <a:xfrm flipH="false" flipV="false" rot="0">
            <a:off x="15838802" y="5399015"/>
            <a:ext cx="2124133" cy="3619697"/>
          </a:xfrm>
          <a:custGeom>
            <a:avLst/>
            <a:gdLst/>
            <a:ahLst/>
            <a:cxnLst/>
            <a:rect r="r" b="b" t="t" l="l"/>
            <a:pathLst>
              <a:path h="3619697" w="2124133">
                <a:moveTo>
                  <a:pt x="0" y="0"/>
                </a:moveTo>
                <a:lnTo>
                  <a:pt x="2124133" y="0"/>
                </a:lnTo>
                <a:lnTo>
                  <a:pt x="2124133" y="3619696"/>
                </a:lnTo>
                <a:lnTo>
                  <a:pt x="0" y="3619696"/>
                </a:lnTo>
                <a:lnTo>
                  <a:pt x="0" y="0"/>
                </a:lnTo>
                <a:close/>
              </a:path>
            </a:pathLst>
          </a:custGeom>
          <a:blipFill>
            <a:blip r:embed="rId12"/>
            <a:stretch>
              <a:fillRect l="0" t="0" r="0" b="0"/>
            </a:stretch>
          </a:blipFill>
        </p:spPr>
      </p:sp>
      <p:sp>
        <p:nvSpPr>
          <p:cNvPr name="TextBox 28" id="28"/>
          <p:cNvSpPr txBox="true"/>
          <p:nvPr/>
        </p:nvSpPr>
        <p:spPr>
          <a:xfrm rot="0">
            <a:off x="1481469" y="7807813"/>
            <a:ext cx="4958595" cy="915670"/>
          </a:xfrm>
          <a:prstGeom prst="rect">
            <a:avLst/>
          </a:prstGeom>
        </p:spPr>
        <p:txBody>
          <a:bodyPr anchor="t" rtlCol="false" tIns="0" lIns="0" bIns="0" rIns="0">
            <a:spAutoFit/>
          </a:bodyPr>
          <a:lstStyle/>
          <a:p>
            <a:pPr algn="l">
              <a:lnSpc>
                <a:spcPts val="6800"/>
              </a:lnSpc>
            </a:pPr>
            <a:r>
              <a:rPr lang="en-US" sz="6800" spc="-374" b="true">
                <a:solidFill>
                  <a:srgbClr val="231F20"/>
                </a:solidFill>
                <a:latin typeface="Public Sans Bold"/>
                <a:ea typeface="Public Sans Bold"/>
                <a:cs typeface="Public Sans Bold"/>
                <a:sym typeface="Public Sans Bold"/>
              </a:rPr>
              <a:t>Tile Map</a:t>
            </a:r>
          </a:p>
        </p:txBody>
      </p:sp>
      <p:sp>
        <p:nvSpPr>
          <p:cNvPr name="TextBox 29" id="29"/>
          <p:cNvSpPr txBox="true"/>
          <p:nvPr/>
        </p:nvSpPr>
        <p:spPr>
          <a:xfrm rot="0">
            <a:off x="12608868" y="1696787"/>
            <a:ext cx="4763544" cy="2966996"/>
          </a:xfrm>
          <a:prstGeom prst="rect">
            <a:avLst/>
          </a:prstGeom>
        </p:spPr>
        <p:txBody>
          <a:bodyPr anchor="t" rtlCol="false" tIns="0" lIns="0" bIns="0" rIns="0">
            <a:spAutoFit/>
          </a:bodyPr>
          <a:lstStyle/>
          <a:p>
            <a:pPr algn="l">
              <a:lnSpc>
                <a:spcPts val="3001"/>
              </a:lnSpc>
            </a:pPr>
            <a:r>
              <a:rPr lang="en-US" sz="2143">
                <a:solidFill>
                  <a:srgbClr val="231F20"/>
                </a:solidFill>
                <a:latin typeface="TT Firs Neue"/>
                <a:ea typeface="TT Firs Neue"/>
                <a:cs typeface="TT Firs Neue"/>
                <a:sym typeface="TT Firs Neue"/>
              </a:rPr>
              <a:t>The tile maps style will consist of the tyles top where the player walks on being lighter and underneeth having a small dark area to represnet a shadow and underneeth that a bunch of rocks/rubble the later tiles undetneeth will be a lot darker with less detail.</a:t>
            </a:r>
          </a:p>
        </p:txBody>
      </p:sp>
      <p:grpSp>
        <p:nvGrpSpPr>
          <p:cNvPr name="Group 30" id="30"/>
          <p:cNvGrpSpPr/>
          <p:nvPr/>
        </p:nvGrpSpPr>
        <p:grpSpPr>
          <a:xfrm rot="0">
            <a:off x="12642533" y="5195180"/>
            <a:ext cx="929640" cy="911543"/>
            <a:chOff x="0" y="0"/>
            <a:chExt cx="1239520" cy="1215390"/>
          </a:xfrm>
        </p:grpSpPr>
        <p:sp>
          <p:nvSpPr>
            <p:cNvPr name="Freeform 31" id="31"/>
            <p:cNvSpPr/>
            <p:nvPr/>
          </p:nvSpPr>
          <p:spPr>
            <a:xfrm flipH="false" flipV="false" rot="0">
              <a:off x="47262" y="43647"/>
              <a:ext cx="1144672" cy="1125573"/>
            </a:xfrm>
            <a:custGeom>
              <a:avLst/>
              <a:gdLst/>
              <a:ahLst/>
              <a:cxnLst/>
              <a:rect r="r" b="b" t="t" l="l"/>
              <a:pathLst>
                <a:path h="1125573" w="1144672">
                  <a:moveTo>
                    <a:pt x="106408" y="84623"/>
                  </a:moveTo>
                  <a:cubicBezTo>
                    <a:pt x="31478" y="96053"/>
                    <a:pt x="50528" y="151933"/>
                    <a:pt x="53068" y="195113"/>
                  </a:cubicBezTo>
                  <a:cubicBezTo>
                    <a:pt x="58148" y="250993"/>
                    <a:pt x="63228" y="313223"/>
                    <a:pt x="74658" y="384343"/>
                  </a:cubicBezTo>
                  <a:cubicBezTo>
                    <a:pt x="91168" y="479593"/>
                    <a:pt x="136888" y="620563"/>
                    <a:pt x="149588" y="713273"/>
                  </a:cubicBezTo>
                  <a:cubicBezTo>
                    <a:pt x="158478" y="779313"/>
                    <a:pt x="131808" y="842813"/>
                    <a:pt x="158478" y="888533"/>
                  </a:cubicBezTo>
                  <a:cubicBezTo>
                    <a:pt x="185148" y="935523"/>
                    <a:pt x="258808" y="959653"/>
                    <a:pt x="313418" y="988863"/>
                  </a:cubicBezTo>
                  <a:cubicBezTo>
                    <a:pt x="368028" y="1016803"/>
                    <a:pt x="442958" y="1049823"/>
                    <a:pt x="482328" y="1061253"/>
                  </a:cubicBezTo>
                  <a:cubicBezTo>
                    <a:pt x="503918" y="1066333"/>
                    <a:pt x="508998" y="1065063"/>
                    <a:pt x="533128" y="1067603"/>
                  </a:cubicBezTo>
                  <a:cubicBezTo>
                    <a:pt x="597898" y="1071413"/>
                    <a:pt x="785858" y="1077763"/>
                    <a:pt x="883648" y="1068873"/>
                  </a:cubicBezTo>
                  <a:cubicBezTo>
                    <a:pt x="957308" y="1062523"/>
                    <a:pt x="1044938" y="1056173"/>
                    <a:pt x="1072878" y="1033313"/>
                  </a:cubicBezTo>
                  <a:cubicBezTo>
                    <a:pt x="1086848" y="1021883"/>
                    <a:pt x="1085578" y="1011723"/>
                    <a:pt x="1089388" y="993943"/>
                  </a:cubicBezTo>
                  <a:cubicBezTo>
                    <a:pt x="1095738" y="963463"/>
                    <a:pt x="1093198" y="916473"/>
                    <a:pt x="1089388" y="860593"/>
                  </a:cubicBezTo>
                  <a:cubicBezTo>
                    <a:pt x="1083038" y="770423"/>
                    <a:pt x="1048748" y="619293"/>
                    <a:pt x="1041128" y="502453"/>
                  </a:cubicBezTo>
                  <a:cubicBezTo>
                    <a:pt x="1032238" y="394503"/>
                    <a:pt x="1080498" y="256073"/>
                    <a:pt x="1038588" y="186223"/>
                  </a:cubicBezTo>
                  <a:cubicBezTo>
                    <a:pt x="1003028" y="129073"/>
                    <a:pt x="903968" y="107483"/>
                    <a:pt x="845548" y="87163"/>
                  </a:cubicBezTo>
                  <a:cubicBezTo>
                    <a:pt x="799828" y="70653"/>
                    <a:pt x="771888" y="68113"/>
                    <a:pt x="719818" y="63033"/>
                  </a:cubicBezTo>
                  <a:cubicBezTo>
                    <a:pt x="638538" y="54143"/>
                    <a:pt x="502648" y="47793"/>
                    <a:pt x="403588" y="57953"/>
                  </a:cubicBezTo>
                  <a:cubicBezTo>
                    <a:pt x="317228" y="66843"/>
                    <a:pt x="196578" y="115103"/>
                    <a:pt x="159748" y="111293"/>
                  </a:cubicBezTo>
                  <a:cubicBezTo>
                    <a:pt x="148318" y="108753"/>
                    <a:pt x="141968" y="106213"/>
                    <a:pt x="138158" y="99863"/>
                  </a:cubicBezTo>
                  <a:cubicBezTo>
                    <a:pt x="134348" y="93513"/>
                    <a:pt x="134348" y="75733"/>
                    <a:pt x="139428" y="69383"/>
                  </a:cubicBezTo>
                  <a:cubicBezTo>
                    <a:pt x="143238" y="63033"/>
                    <a:pt x="154668" y="59223"/>
                    <a:pt x="161018" y="60493"/>
                  </a:cubicBezTo>
                  <a:cubicBezTo>
                    <a:pt x="168638" y="60493"/>
                    <a:pt x="177528" y="66843"/>
                    <a:pt x="181338" y="73193"/>
                  </a:cubicBezTo>
                  <a:cubicBezTo>
                    <a:pt x="185148" y="79543"/>
                    <a:pt x="185148" y="90973"/>
                    <a:pt x="181338" y="97323"/>
                  </a:cubicBezTo>
                  <a:cubicBezTo>
                    <a:pt x="178798" y="102403"/>
                    <a:pt x="169908" y="110023"/>
                    <a:pt x="162288" y="110023"/>
                  </a:cubicBezTo>
                  <a:cubicBezTo>
                    <a:pt x="155938" y="111293"/>
                    <a:pt x="144508" y="107483"/>
                    <a:pt x="140698" y="102403"/>
                  </a:cubicBezTo>
                  <a:cubicBezTo>
                    <a:pt x="135618" y="96053"/>
                    <a:pt x="130538" y="80813"/>
                    <a:pt x="138158" y="71923"/>
                  </a:cubicBezTo>
                  <a:cubicBezTo>
                    <a:pt x="157208" y="43983"/>
                    <a:pt x="301988" y="17313"/>
                    <a:pt x="390888" y="7153"/>
                  </a:cubicBezTo>
                  <a:cubicBezTo>
                    <a:pt x="489948" y="-5547"/>
                    <a:pt x="616948" y="803"/>
                    <a:pt x="705848" y="9693"/>
                  </a:cubicBezTo>
                  <a:cubicBezTo>
                    <a:pt x="773158" y="17313"/>
                    <a:pt x="821418" y="23663"/>
                    <a:pt x="881108" y="45253"/>
                  </a:cubicBezTo>
                  <a:cubicBezTo>
                    <a:pt x="947148" y="69383"/>
                    <a:pt x="1046208" y="89703"/>
                    <a:pt x="1084308" y="150663"/>
                  </a:cubicBezTo>
                  <a:cubicBezTo>
                    <a:pt x="1131298" y="226863"/>
                    <a:pt x="1081768" y="380533"/>
                    <a:pt x="1090658" y="497373"/>
                  </a:cubicBezTo>
                  <a:cubicBezTo>
                    <a:pt x="1100818" y="618023"/>
                    <a:pt x="1133838" y="760263"/>
                    <a:pt x="1140188" y="860593"/>
                  </a:cubicBezTo>
                  <a:cubicBezTo>
                    <a:pt x="1143998" y="931713"/>
                    <a:pt x="1149078" y="1005373"/>
                    <a:pt x="1137648" y="1042203"/>
                  </a:cubicBezTo>
                  <a:cubicBezTo>
                    <a:pt x="1132568" y="1059983"/>
                    <a:pt x="1130028" y="1067603"/>
                    <a:pt x="1113518" y="1077763"/>
                  </a:cubicBezTo>
                  <a:cubicBezTo>
                    <a:pt x="1074148" y="1101893"/>
                    <a:pt x="949688" y="1113323"/>
                    <a:pt x="854438" y="1119673"/>
                  </a:cubicBezTo>
                  <a:cubicBezTo>
                    <a:pt x="738868" y="1127293"/>
                    <a:pt x="567418" y="1131103"/>
                    <a:pt x="465818" y="1108243"/>
                  </a:cubicBezTo>
                  <a:cubicBezTo>
                    <a:pt x="394698" y="1093003"/>
                    <a:pt x="351518" y="1065063"/>
                    <a:pt x="295638" y="1035853"/>
                  </a:cubicBezTo>
                  <a:cubicBezTo>
                    <a:pt x="235948" y="1005373"/>
                    <a:pt x="150858" y="979973"/>
                    <a:pt x="117838" y="927903"/>
                  </a:cubicBezTo>
                  <a:cubicBezTo>
                    <a:pt x="86088" y="875833"/>
                    <a:pt x="111488" y="799633"/>
                    <a:pt x="100058" y="723433"/>
                  </a:cubicBezTo>
                  <a:cubicBezTo>
                    <a:pt x="84818" y="624373"/>
                    <a:pt x="40368" y="484673"/>
                    <a:pt x="23858" y="388153"/>
                  </a:cubicBezTo>
                  <a:cubicBezTo>
                    <a:pt x="12428" y="315763"/>
                    <a:pt x="6078" y="252263"/>
                    <a:pt x="3538" y="195113"/>
                  </a:cubicBezTo>
                  <a:cubicBezTo>
                    <a:pt x="998" y="149393"/>
                    <a:pt x="-4082" y="98593"/>
                    <a:pt x="6078" y="70653"/>
                  </a:cubicBezTo>
                  <a:cubicBezTo>
                    <a:pt x="11158" y="54143"/>
                    <a:pt x="18778" y="43983"/>
                    <a:pt x="32748" y="36363"/>
                  </a:cubicBezTo>
                  <a:cubicBezTo>
                    <a:pt x="51798" y="27473"/>
                    <a:pt x="102598" y="27473"/>
                    <a:pt x="117838" y="36363"/>
                  </a:cubicBezTo>
                  <a:cubicBezTo>
                    <a:pt x="126728" y="41443"/>
                    <a:pt x="133078" y="54143"/>
                    <a:pt x="131808" y="61763"/>
                  </a:cubicBezTo>
                  <a:cubicBezTo>
                    <a:pt x="129268" y="70653"/>
                    <a:pt x="106408" y="84623"/>
                    <a:pt x="106408" y="84623"/>
                  </a:cubicBezTo>
                </a:path>
              </a:pathLst>
            </a:custGeom>
            <a:solidFill>
              <a:srgbClr val="A11424"/>
            </a:solidFill>
            <a:ln cap="sq">
              <a:noFill/>
              <a:prstDash val="solid"/>
              <a:miter/>
            </a:ln>
          </p:spPr>
        </p:sp>
      </p:gr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D3D2CE">
                <a:alpha val="100000"/>
              </a:srgbClr>
            </a:gs>
            <a:gs pos="100000">
              <a:srgbClr val="FFFFFF">
                <a:alpha val="100000"/>
              </a:srgbClr>
            </a:gs>
          </a:gsLst>
          <a:lin ang="0"/>
        </a:gradFill>
      </p:bgPr>
    </p:bg>
    <p:spTree>
      <p:nvGrpSpPr>
        <p:cNvPr id="1" name=""/>
        <p:cNvGrpSpPr/>
        <p:nvPr/>
      </p:nvGrpSpPr>
      <p:grpSpPr>
        <a:xfrm>
          <a:off x="0" y="0"/>
          <a:ext cx="0" cy="0"/>
          <a:chOff x="0" y="0"/>
          <a:chExt cx="0" cy="0"/>
        </a:xfrm>
      </p:grpSpPr>
      <p:grpSp>
        <p:nvGrpSpPr>
          <p:cNvPr name="Group 2" id="2"/>
          <p:cNvGrpSpPr/>
          <p:nvPr/>
        </p:nvGrpSpPr>
        <p:grpSpPr>
          <a:xfrm rot="0">
            <a:off x="11762716" y="6352922"/>
            <a:ext cx="6160459" cy="3612646"/>
            <a:chOff x="0" y="0"/>
            <a:chExt cx="736378" cy="431830"/>
          </a:xfrm>
        </p:grpSpPr>
        <p:sp>
          <p:nvSpPr>
            <p:cNvPr name="Freeform 3" id="3"/>
            <p:cNvSpPr/>
            <p:nvPr/>
          </p:nvSpPr>
          <p:spPr>
            <a:xfrm flipH="false" flipV="false" rot="0">
              <a:off x="0" y="0"/>
              <a:ext cx="736378" cy="431830"/>
            </a:xfrm>
            <a:custGeom>
              <a:avLst/>
              <a:gdLst/>
              <a:ahLst/>
              <a:cxnLst/>
              <a:rect r="r" b="b" t="t" l="l"/>
              <a:pathLst>
                <a:path h="431830" w="736378">
                  <a:moveTo>
                    <a:pt x="0" y="0"/>
                  </a:moveTo>
                  <a:lnTo>
                    <a:pt x="736378" y="0"/>
                  </a:lnTo>
                  <a:lnTo>
                    <a:pt x="736378" y="431830"/>
                  </a:lnTo>
                  <a:lnTo>
                    <a:pt x="0" y="431830"/>
                  </a:lnTo>
                  <a:close/>
                </a:path>
              </a:pathLst>
            </a:custGeom>
            <a:blipFill>
              <a:blip r:embed="rId2"/>
              <a:stretch>
                <a:fillRect l="-2126" t="0" r="-2126" b="0"/>
              </a:stretch>
            </a:blipFill>
          </p:spPr>
        </p:sp>
      </p:grpSp>
      <p:grpSp>
        <p:nvGrpSpPr>
          <p:cNvPr name="Group 4" id="4"/>
          <p:cNvGrpSpPr/>
          <p:nvPr/>
        </p:nvGrpSpPr>
        <p:grpSpPr>
          <a:xfrm rot="0">
            <a:off x="16328070" y="9113786"/>
            <a:ext cx="4023136" cy="1173214"/>
            <a:chOff x="0" y="0"/>
            <a:chExt cx="1398671" cy="407876"/>
          </a:xfrm>
        </p:grpSpPr>
        <p:sp>
          <p:nvSpPr>
            <p:cNvPr name="Freeform 5" id="5"/>
            <p:cNvSpPr/>
            <p:nvPr/>
          </p:nvSpPr>
          <p:spPr>
            <a:xfrm flipH="false" flipV="false" rot="0">
              <a:off x="0" y="0"/>
              <a:ext cx="1398671" cy="407876"/>
            </a:xfrm>
            <a:custGeom>
              <a:avLst/>
              <a:gdLst/>
              <a:ahLst/>
              <a:cxnLst/>
              <a:rect r="r" b="b" t="t" l="l"/>
              <a:pathLst>
                <a:path h="407876" w="1398671">
                  <a:moveTo>
                    <a:pt x="0" y="0"/>
                  </a:moveTo>
                  <a:lnTo>
                    <a:pt x="1398671" y="0"/>
                  </a:lnTo>
                  <a:lnTo>
                    <a:pt x="1398671" y="407876"/>
                  </a:lnTo>
                  <a:lnTo>
                    <a:pt x="0" y="407876"/>
                  </a:lnTo>
                  <a:close/>
                </a:path>
              </a:pathLst>
            </a:custGeom>
            <a:solidFill>
              <a:srgbClr val="707078">
                <a:alpha val="83922"/>
              </a:srgbClr>
            </a:solidFill>
          </p:spPr>
        </p:sp>
        <p:sp>
          <p:nvSpPr>
            <p:cNvPr name="TextBox 6" id="6"/>
            <p:cNvSpPr txBox="true"/>
            <p:nvPr/>
          </p:nvSpPr>
          <p:spPr>
            <a:xfrm>
              <a:off x="0" y="-47625"/>
              <a:ext cx="1398671" cy="455501"/>
            </a:xfrm>
            <a:prstGeom prst="rect">
              <a:avLst/>
            </a:prstGeom>
          </p:spPr>
          <p:txBody>
            <a:bodyPr anchor="ctr" rtlCol="false" tIns="50800" lIns="50800" bIns="50800" rIns="50800"/>
            <a:lstStyle/>
            <a:p>
              <a:pPr algn="ctr">
                <a:lnSpc>
                  <a:spcPts val="3359"/>
                </a:lnSpc>
              </a:pPr>
            </a:p>
          </p:txBody>
        </p:sp>
      </p:grpSp>
      <p:grpSp>
        <p:nvGrpSpPr>
          <p:cNvPr name="Group 7" id="7"/>
          <p:cNvGrpSpPr/>
          <p:nvPr/>
        </p:nvGrpSpPr>
        <p:grpSpPr>
          <a:xfrm rot="0">
            <a:off x="-210914" y="1845312"/>
            <a:ext cx="4866796" cy="1750289"/>
            <a:chOff x="0" y="0"/>
            <a:chExt cx="1478018" cy="531553"/>
          </a:xfrm>
        </p:grpSpPr>
        <p:sp>
          <p:nvSpPr>
            <p:cNvPr name="Freeform 8" id="8"/>
            <p:cNvSpPr/>
            <p:nvPr/>
          </p:nvSpPr>
          <p:spPr>
            <a:xfrm flipH="false" flipV="false" rot="0">
              <a:off x="0" y="0"/>
              <a:ext cx="1478018" cy="531553"/>
            </a:xfrm>
            <a:custGeom>
              <a:avLst/>
              <a:gdLst/>
              <a:ahLst/>
              <a:cxnLst/>
              <a:rect r="r" b="b" t="t" l="l"/>
              <a:pathLst>
                <a:path h="531553" w="1478018">
                  <a:moveTo>
                    <a:pt x="0" y="0"/>
                  </a:moveTo>
                  <a:lnTo>
                    <a:pt x="1478018" y="0"/>
                  </a:lnTo>
                  <a:lnTo>
                    <a:pt x="1478018" y="531553"/>
                  </a:lnTo>
                  <a:lnTo>
                    <a:pt x="0" y="531553"/>
                  </a:lnTo>
                  <a:close/>
                </a:path>
              </a:pathLst>
            </a:custGeom>
            <a:solidFill>
              <a:srgbClr val="707078">
                <a:alpha val="64706"/>
              </a:srgbClr>
            </a:solidFill>
          </p:spPr>
        </p:sp>
        <p:sp>
          <p:nvSpPr>
            <p:cNvPr name="TextBox 9" id="9"/>
            <p:cNvSpPr txBox="true"/>
            <p:nvPr/>
          </p:nvSpPr>
          <p:spPr>
            <a:xfrm>
              <a:off x="0" y="-47625"/>
              <a:ext cx="1478018" cy="579178"/>
            </a:xfrm>
            <a:prstGeom prst="rect">
              <a:avLst/>
            </a:prstGeom>
          </p:spPr>
          <p:txBody>
            <a:bodyPr anchor="ctr" rtlCol="false" tIns="50800" lIns="50800" bIns="50800" rIns="50800"/>
            <a:lstStyle/>
            <a:p>
              <a:pPr algn="ctr">
                <a:lnSpc>
                  <a:spcPts val="3359"/>
                </a:lnSpc>
              </a:pPr>
            </a:p>
          </p:txBody>
        </p:sp>
      </p:grpSp>
      <p:sp>
        <p:nvSpPr>
          <p:cNvPr name="AutoShape 10" id="10"/>
          <p:cNvSpPr/>
          <p:nvPr/>
        </p:nvSpPr>
        <p:spPr>
          <a:xfrm>
            <a:off x="1057275" y="6012180"/>
            <a:ext cx="0" cy="6492240"/>
          </a:xfrm>
          <a:prstGeom prst="line">
            <a:avLst/>
          </a:prstGeom>
          <a:ln cap="flat" w="57150">
            <a:solidFill>
              <a:srgbClr val="707078"/>
            </a:solidFill>
            <a:prstDash val="solid"/>
            <a:headEnd type="diamond" len="lg" w="lg"/>
            <a:tailEnd type="none" len="sm" w="sm"/>
          </a:ln>
        </p:spPr>
      </p:sp>
      <p:sp>
        <p:nvSpPr>
          <p:cNvPr name="AutoShape 11" id="11"/>
          <p:cNvSpPr/>
          <p:nvPr/>
        </p:nvSpPr>
        <p:spPr>
          <a:xfrm flipV="true">
            <a:off x="17015459" y="-2217420"/>
            <a:ext cx="0" cy="6492240"/>
          </a:xfrm>
          <a:prstGeom prst="line">
            <a:avLst/>
          </a:prstGeom>
          <a:ln cap="flat" w="57150">
            <a:solidFill>
              <a:srgbClr val="707078"/>
            </a:solidFill>
            <a:prstDash val="solid"/>
            <a:headEnd type="diamond" len="lg" w="lg"/>
            <a:tailEnd type="none" len="sm" w="sm"/>
          </a:ln>
        </p:spPr>
      </p:sp>
      <p:sp>
        <p:nvSpPr>
          <p:cNvPr name="Freeform 12" id="12"/>
          <p:cNvSpPr/>
          <p:nvPr/>
        </p:nvSpPr>
        <p:spPr>
          <a:xfrm flipH="false" flipV="false" rot="5400000">
            <a:off x="6161405" y="4679181"/>
            <a:ext cx="5175324" cy="3693887"/>
          </a:xfrm>
          <a:custGeom>
            <a:avLst/>
            <a:gdLst/>
            <a:ahLst/>
            <a:cxnLst/>
            <a:rect r="r" b="b" t="t" l="l"/>
            <a:pathLst>
              <a:path h="3693887" w="5175324">
                <a:moveTo>
                  <a:pt x="0" y="0"/>
                </a:moveTo>
                <a:lnTo>
                  <a:pt x="5175324" y="0"/>
                </a:lnTo>
                <a:lnTo>
                  <a:pt x="5175324" y="3693887"/>
                </a:lnTo>
                <a:lnTo>
                  <a:pt x="0" y="3693887"/>
                </a:lnTo>
                <a:lnTo>
                  <a:pt x="0" y="0"/>
                </a:lnTo>
                <a:close/>
              </a:path>
            </a:pathLst>
          </a:custGeom>
          <a:blipFill>
            <a:blip r:embed="rId3"/>
            <a:stretch>
              <a:fillRect l="0" t="0" r="0" b="0"/>
            </a:stretch>
          </a:blipFill>
        </p:spPr>
      </p:sp>
      <p:sp>
        <p:nvSpPr>
          <p:cNvPr name="Freeform 13" id="13"/>
          <p:cNvSpPr/>
          <p:nvPr/>
        </p:nvSpPr>
        <p:spPr>
          <a:xfrm flipH="false" flipV="false" rot="0">
            <a:off x="10679745" y="3491729"/>
            <a:ext cx="6836679" cy="3187602"/>
          </a:xfrm>
          <a:custGeom>
            <a:avLst/>
            <a:gdLst/>
            <a:ahLst/>
            <a:cxnLst/>
            <a:rect r="r" b="b" t="t" l="l"/>
            <a:pathLst>
              <a:path h="3187602" w="6836679">
                <a:moveTo>
                  <a:pt x="0" y="0"/>
                </a:moveTo>
                <a:lnTo>
                  <a:pt x="6836679" y="0"/>
                </a:lnTo>
                <a:lnTo>
                  <a:pt x="6836679" y="3187602"/>
                </a:lnTo>
                <a:lnTo>
                  <a:pt x="0" y="3187602"/>
                </a:lnTo>
                <a:lnTo>
                  <a:pt x="0" y="0"/>
                </a:lnTo>
                <a:close/>
              </a:path>
            </a:pathLst>
          </a:custGeom>
          <a:blipFill>
            <a:blip r:embed="rId4"/>
            <a:stretch>
              <a:fillRect l="0" t="0" r="0" b="0"/>
            </a:stretch>
          </a:blipFill>
        </p:spPr>
      </p:sp>
      <p:sp>
        <p:nvSpPr>
          <p:cNvPr name="TextBox 14" id="14"/>
          <p:cNvSpPr txBox="true"/>
          <p:nvPr/>
        </p:nvSpPr>
        <p:spPr>
          <a:xfrm rot="0">
            <a:off x="9323850" y="2886986"/>
            <a:ext cx="6297107" cy="915670"/>
          </a:xfrm>
          <a:prstGeom prst="rect">
            <a:avLst/>
          </a:prstGeom>
        </p:spPr>
        <p:txBody>
          <a:bodyPr anchor="t" rtlCol="false" tIns="0" lIns="0" bIns="0" rIns="0">
            <a:spAutoFit/>
          </a:bodyPr>
          <a:lstStyle/>
          <a:p>
            <a:pPr algn="l">
              <a:lnSpc>
                <a:spcPts val="6800"/>
              </a:lnSpc>
            </a:pPr>
            <a:r>
              <a:rPr lang="en-US" sz="6800" spc="-374" b="true">
                <a:solidFill>
                  <a:srgbClr val="231F20"/>
                </a:solidFill>
                <a:latin typeface="Public Sans Bold"/>
                <a:ea typeface="Public Sans Bold"/>
                <a:cs typeface="Public Sans Bold"/>
                <a:sym typeface="Public Sans Bold"/>
              </a:rPr>
              <a:t>UI layout </a:t>
            </a:r>
          </a:p>
        </p:txBody>
      </p:sp>
      <p:sp>
        <p:nvSpPr>
          <p:cNvPr name="TextBox 15" id="15"/>
          <p:cNvSpPr txBox="true"/>
          <p:nvPr/>
        </p:nvSpPr>
        <p:spPr>
          <a:xfrm rot="0">
            <a:off x="1210800" y="4819331"/>
            <a:ext cx="4763544" cy="3339914"/>
          </a:xfrm>
          <a:prstGeom prst="rect">
            <a:avLst/>
          </a:prstGeom>
        </p:spPr>
        <p:txBody>
          <a:bodyPr anchor="t" rtlCol="false" tIns="0" lIns="0" bIns="0" rIns="0">
            <a:spAutoFit/>
          </a:bodyPr>
          <a:lstStyle/>
          <a:p>
            <a:pPr algn="l">
              <a:lnSpc>
                <a:spcPts val="3001"/>
              </a:lnSpc>
            </a:pPr>
            <a:r>
              <a:rPr lang="en-US" sz="2143">
                <a:solidFill>
                  <a:srgbClr val="231F20"/>
                </a:solidFill>
                <a:latin typeface="TT Firs Neue"/>
                <a:ea typeface="TT Firs Neue"/>
                <a:cs typeface="TT Firs Neue"/>
                <a:sym typeface="TT Firs Neue"/>
              </a:rPr>
              <a:t>The UI is located on the very top of the game screen, showcasing a flashlight that indicates how much power is left until the light runs out. 3 hearts that represents how many lives the player has as well  3 grayed out slots that become full when the player coolest each crystal gem.</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DAHJiL0fH84</dc:identifier>
  <dcterms:modified xsi:type="dcterms:W3CDTF">2011-08-01T06:04:30Z</dcterms:modified>
  <cp:revision>1</cp:revision>
  <dc:title>Art Bible</dc:title>
</cp:coreProperties>
</file>